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4" r:id="rId4"/>
    <p:sldId id="265" r:id="rId5"/>
    <p:sldId id="277" r:id="rId6"/>
    <p:sldId id="259" r:id="rId7"/>
    <p:sldId id="268" r:id="rId8"/>
    <p:sldId id="261" r:id="rId9"/>
    <p:sldId id="266" r:id="rId10"/>
    <p:sldId id="258" r:id="rId11"/>
    <p:sldId id="269" r:id="rId12"/>
    <p:sldId id="262" r:id="rId13"/>
    <p:sldId id="273" r:id="rId14"/>
    <p:sldId id="272" r:id="rId15"/>
    <p:sldId id="275" r:id="rId16"/>
    <p:sldId id="260" r:id="rId17"/>
    <p:sldId id="279" r:id="rId18"/>
    <p:sldId id="276" r:id="rId19"/>
    <p:sldId id="267" r:id="rId20"/>
    <p:sldId id="280" r:id="rId21"/>
    <p:sldId id="274" r:id="rId22"/>
    <p:sldId id="282" r:id="rId23"/>
    <p:sldId id="281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99FFCC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1666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422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3311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718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676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120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673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80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609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71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78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9145-72D0-4D0C-BAB3-08CB9111285D}" type="datetimeFigureOut">
              <a:rPr lang="hr-HR" smtClean="0"/>
              <a:pPr/>
              <a:t>12.4.2020.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F29B-77C2-4D84-8B67-D100A2CC3D7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2427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14333" y="838201"/>
            <a:ext cx="3733799" cy="29379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3600" b="1" i="1" dirty="0" smtClean="0">
                <a:latin typeface="Georgia" panose="02040502050405020303" pitchFamily="18" charset="0"/>
              </a:rPr>
              <a:t>Uskrsnuće              u stihovima hrvatskih pjesnika</a:t>
            </a:r>
            <a:br>
              <a:rPr lang="hr-HR" sz="3600" b="1" i="1" dirty="0" smtClean="0">
                <a:latin typeface="Georgia" panose="02040502050405020303" pitchFamily="18" charset="0"/>
              </a:rPr>
            </a:br>
            <a:endParaRPr lang="hr-HR" sz="3600" b="1" i="1" dirty="0">
              <a:latin typeface="Georgia" panose="02040502050405020303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14333" y="4352924"/>
            <a:ext cx="3615266" cy="14552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1600" b="1" dirty="0" smtClean="0">
                <a:latin typeface="Georgia" panose="02040502050405020303" pitchFamily="18" charset="0"/>
              </a:rPr>
              <a:t>Travanj </a:t>
            </a:r>
            <a:r>
              <a:rPr lang="hr-HR" sz="1600" b="1" dirty="0" smtClean="0">
                <a:latin typeface="Georgia" panose="02040502050405020303" pitchFamily="18" charset="0"/>
              </a:rPr>
              <a:t>2020.</a:t>
            </a:r>
            <a:endParaRPr lang="hr-HR" sz="16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Korizmene aktivnosti i kreativnosti za velike i male | Žena Vrs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73" r="33138"/>
          <a:stretch/>
        </p:blipFill>
        <p:spPr bwMode="auto">
          <a:xfrm>
            <a:off x="542924" y="752475"/>
            <a:ext cx="3669007" cy="51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17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516467"/>
            <a:ext cx="7886700" cy="254000"/>
          </a:xfrm>
        </p:spPr>
        <p:txBody>
          <a:bodyPr>
            <a:normAutofit/>
          </a:bodyPr>
          <a:lstStyle/>
          <a:p>
            <a:endParaRPr lang="hr-HR" sz="800" dirty="0"/>
          </a:p>
        </p:txBody>
      </p:sp>
      <p:pic>
        <p:nvPicPr>
          <p:cNvPr id="3076" name="Picture 4" descr="Što molimo kada kažemo da je Isus „treći dan uskrsnuo od mrtvi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0025" y="516466"/>
            <a:ext cx="3638550" cy="5741459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Molitva uskrslom                   Spasitelju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Molim se Tebi, koji si poslao proljetne kiše na more i stvorio to sunce, što grije,      da se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obrduje</a:t>
            </a:r>
            <a:r>
              <a:rPr lang="hr-HR" sz="1800" b="1" i="1" dirty="0" smtClean="0">
                <a:latin typeface="Georgia" panose="02040502050405020303" pitchFamily="18" charset="0"/>
              </a:rPr>
              <a:t> proljetos svatko, koji je tužan, da              bar se kroz suze nasmije.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Da se sjete svi bolni,               dok zvona i potoci zvone,              a proljeće novo prolazi gorom i dolom, da se uznesene nad svoje               vlastito tijelo                         otkupljuje samo bolom.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600" b="1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600" b="1" dirty="0">
                <a:latin typeface="Georgia" panose="02040502050405020303" pitchFamily="18" charset="0"/>
              </a:rPr>
              <a:t> </a:t>
            </a:r>
            <a:r>
              <a:rPr lang="hr-HR" sz="1600" b="1" dirty="0" smtClean="0">
                <a:latin typeface="Georgia" panose="02040502050405020303" pitchFamily="18" charset="0"/>
              </a:rPr>
              <a:t>           Ivo </a:t>
            </a:r>
            <a:r>
              <a:rPr lang="hr-HR" sz="1600" b="1" dirty="0" err="1" smtClean="0">
                <a:latin typeface="Georgia" panose="02040502050405020303" pitchFamily="18" charset="0"/>
              </a:rPr>
              <a:t>Lendić</a:t>
            </a:r>
            <a:endParaRPr lang="hr-HR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85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92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4338" name="Picture 2" descr="SRETAN USK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62649" y="190500"/>
            <a:ext cx="2924175" cy="6477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endParaRPr lang="hr-HR" sz="1800" b="1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Blagoslov uskrsloga Krista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Stopama predaka Noseći svoj križ po trnju i kamenju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mi smo hodili.             Kroz bure i oluje                Ne gubeći vjeru Prkosno smo brodili.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U teškim brodolomima Kad samo nebo čulo je Naš izgubljeni krik, Kao slamku spasa Svijetlio je u daljini Kristov blagi lik.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Iz svjetlosti križa na nas rosi blagoslov uskrsnuloga Krista.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      Tin </a:t>
            </a:r>
            <a:r>
              <a:rPr lang="hr-HR" sz="1600" b="1" dirty="0" err="1" smtClean="0">
                <a:latin typeface="Georgia" panose="02040502050405020303" pitchFamily="18" charset="0"/>
              </a:rPr>
              <a:t>Kolumbić</a:t>
            </a:r>
            <a:endParaRPr lang="hr-HR" sz="1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7687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28613"/>
            <a:ext cx="7886700" cy="53498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Isus</a:t>
            </a:r>
            <a:endParaRPr lang="hr-HR" dirty="0"/>
          </a:p>
        </p:txBody>
      </p:sp>
      <p:pic>
        <p:nvPicPr>
          <p:cNvPr id="7170" name="Picture 2" descr="Molitve i riječi utjehe u slučaju smrti drage oso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74" y="552449"/>
            <a:ext cx="2886076" cy="595312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r-HR" sz="18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2200" b="1" i="1" dirty="0" smtClean="0">
                <a:latin typeface="Georgia" panose="02040502050405020303" pitchFamily="18" charset="0"/>
              </a:rPr>
              <a:t>Molitva            razočaranog Isusa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Oče, kad opet navru 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Sumnje i stradanja strasna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kad me označe opet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Krvave stigme tvoje,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Udijeli milosti svoje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Još jednom znamenja jasna: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Osmijeh na nasušnu muku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vreli žar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zanesenja</a:t>
            </a:r>
            <a:endParaRPr lang="hr-HR" sz="18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Što u viđenja krasna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Obraća sva iskušenja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sumnje,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stradanja strasna…</a:t>
            </a:r>
          </a:p>
          <a:p>
            <a:pPr marL="0" indent="0">
              <a:buNone/>
            </a:pPr>
            <a:endParaRPr lang="hr-HR" sz="16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600" b="1" i="1" dirty="0">
                <a:latin typeface="Georgia" panose="02040502050405020303" pitchFamily="18" charset="0"/>
              </a:rPr>
              <a:t> </a:t>
            </a:r>
            <a:r>
              <a:rPr lang="hr-HR" sz="1600" b="1" i="1" dirty="0" smtClean="0">
                <a:latin typeface="Georgia" panose="02040502050405020303" pitchFamily="18" charset="0"/>
              </a:rPr>
              <a:t>     </a:t>
            </a:r>
            <a:r>
              <a:rPr lang="hr-HR" sz="1600" b="1" dirty="0" smtClean="0">
                <a:latin typeface="Georgia" panose="02040502050405020303" pitchFamily="18" charset="0"/>
              </a:rPr>
              <a:t>Vladan Desnica</a:t>
            </a:r>
            <a:endParaRPr lang="hr-HR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13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977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8434" name="Picture 2" descr="Resurrection. Christian Cross With Clouds Sky Background. Lif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62524" y="249238"/>
            <a:ext cx="4086225" cy="635952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1800" b="1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Krik za Isusom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Pokušavam te naći u ovim                                slojevima mraka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Želim nacrtati Tvoj oblik na ovim              znojnim zidinama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 sa sviju strana dodirujem Tvoje granice 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Tko li si i čime se hrani moje čekanje  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Tko je Taj koji dolazi danonoćno    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i kuca na moja vrta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ali nikada ne ulazi.</a:t>
            </a:r>
          </a:p>
          <a:p>
            <a:pPr marL="0" indent="0">
              <a:buNone/>
            </a:pPr>
            <a:endParaRPr lang="hr-HR" sz="16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…Na domak si mi ruke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Tvoj nemir je ostao u meni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Tvoje se obećanje rasprostire uokolo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Kao pjesma koja me ispunjava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I sažiže ovaj očaj što se skuplja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U želji ugledati Tvoje lice.</a:t>
            </a:r>
          </a:p>
          <a:p>
            <a:pPr marL="0" indent="0"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          Toma Podrug</a:t>
            </a:r>
            <a:endParaRPr lang="hr-HR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76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4448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7410" name="Picture 2" descr="Evo drvo križa, na kom' je Spas svijeta visio! - Biram DOB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775" y="365127"/>
            <a:ext cx="2790825" cy="625474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sz="8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2000" b="1" i="1" dirty="0" smtClean="0">
                <a:latin typeface="Georgia" panose="02040502050405020303" pitchFamily="18" charset="0"/>
              </a:rPr>
              <a:t>  U sjeni križa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Zemlja se vrti. Isus razapet stoji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svjetlost preko svih stoljeća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stere</a:t>
            </a:r>
            <a:r>
              <a:rPr lang="hr-HR" sz="1800" b="1" i="1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Tko k njemu priđe,               živi izvor nađe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plod istine za                 život ubere.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Po njemu svi su pozvani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ko</a:t>
            </a:r>
            <a:r>
              <a:rPr lang="hr-HR" sz="1800" b="1" i="1" dirty="0" smtClean="0">
                <a:latin typeface="Georgia" panose="02040502050405020303" pitchFamily="18" charset="0"/>
              </a:rPr>
              <a:t> braća                    na uzlet srca u prostranstva viša. 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On nadu palom i umornom vraća i nemir mirom      razbistri i stiša…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dok se zemlja kroz stoljeća vrti,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Krist stoji! Svjetlo života i smrti!</a:t>
            </a:r>
          </a:p>
          <a:p>
            <a:pPr marL="0" indent="0"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    Ante Jakšić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339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6750" y="165102"/>
            <a:ext cx="7886700" cy="130173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20486" name="Picture 6" descr="Bijeli ljiljan je simbol beskrajne... - Cvjećarna Mali Raj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21"/>
          <a:stretch/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48400" y="295275"/>
            <a:ext cx="2733675" cy="6086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sz="1800" b="1" i="1" dirty="0">
                <a:latin typeface="Georgia" panose="02040502050405020303" pitchFamily="18" charset="0"/>
              </a:rPr>
              <a:t> </a:t>
            </a:r>
            <a:r>
              <a:rPr lang="hr-HR" sz="1800" b="1" i="1" dirty="0" smtClean="0">
                <a:latin typeface="Georgia" panose="02040502050405020303" pitchFamily="18" charset="0"/>
              </a:rPr>
              <a:t>  Uskrsno jutro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Jutarnja tišina rasuta po plavoj vedrini neba.               Bijele rascvale       grane prestadoše        se ljuljati na vjetru,                      i čekaju.                            Sjaj zlatnog sunca kojem zastaje dah.               U jednom bljesku Božje moći ruši se krhko prijestolje smrti: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veliki pobjednik Krist, blistajući rajskim sjajem, radosno gleda novu, otkupljenu zemlju. </a:t>
            </a:r>
          </a:p>
          <a:p>
            <a:pPr marL="0" indent="0"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              Dinko Bilić</a:t>
            </a:r>
            <a:endParaRPr lang="hr-HR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97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9273" y="145520"/>
            <a:ext cx="4612217" cy="109802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122" name="Picture 2" descr="Isusovo uskrsnuće - naše uskrsnuć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2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763" y="381000"/>
            <a:ext cx="3133790" cy="6096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r>
              <a:rPr lang="hr-HR" sz="1800" b="1" i="1" dirty="0">
                <a:latin typeface="Georgia" panose="02040502050405020303" pitchFamily="18" charset="0"/>
              </a:rPr>
              <a:t> </a:t>
            </a:r>
            <a:r>
              <a:rPr lang="hr-HR" sz="1800" b="1" i="1" dirty="0" smtClean="0">
                <a:latin typeface="Georgia" panose="02040502050405020303" pitchFamily="18" charset="0"/>
              </a:rPr>
              <a:t>         </a:t>
            </a:r>
            <a:r>
              <a:rPr lang="hr-HR" sz="2000" b="1" i="1" dirty="0" smtClean="0">
                <a:latin typeface="Georgia" panose="02040502050405020303" pitchFamily="18" charset="0"/>
              </a:rPr>
              <a:t>Kriste!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 dobri Kriste!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Daj nam plamene zublje,</a:t>
            </a:r>
          </a:p>
          <a:p>
            <a:pPr marL="0" indent="0">
              <a:buNone/>
            </a:pPr>
            <a:r>
              <a:rPr lang="hr-HR" sz="1800" b="1" i="1" dirty="0" err="1" smtClean="0">
                <a:latin typeface="Georgia" panose="02040502050405020303" pitchFamily="18" charset="0"/>
              </a:rPr>
              <a:t>Ko</a:t>
            </a:r>
            <a:r>
              <a:rPr lang="hr-HR" sz="1800" b="1" i="1" dirty="0" smtClean="0">
                <a:latin typeface="Georgia" panose="02040502050405020303" pitchFamily="18" charset="0"/>
              </a:rPr>
              <a:t> anđeo da potjeramo            s naših srca                                mržnju i zlobu,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Da kao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asiski</a:t>
            </a:r>
            <a:r>
              <a:rPr lang="hr-HR" sz="1800" b="1" i="1" dirty="0" smtClean="0">
                <a:latin typeface="Georgia" panose="02040502050405020303" pitchFamily="18" charset="0"/>
              </a:rPr>
              <a:t> svetac ljubimo i goru i ptice i sve; da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ko</a:t>
            </a:r>
            <a:r>
              <a:rPr lang="hr-HR" sz="1800" b="1" i="1" dirty="0" smtClean="0">
                <a:latin typeface="Georgia" panose="02040502050405020303" pitchFamily="18" charset="0"/>
              </a:rPr>
              <a:t> On molimo Tvoje rane.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A kad zora zabliješti         okna naša i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prosunča</a:t>
            </a:r>
            <a:r>
              <a:rPr lang="hr-HR" sz="1800" b="1" i="1" dirty="0" smtClean="0">
                <a:latin typeface="Georgia" panose="02040502050405020303" pitchFamily="18" charset="0"/>
              </a:rPr>
              <a:t> stabla šaptat ćemo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ko</a:t>
            </a:r>
            <a:r>
              <a:rPr lang="hr-HR" sz="1800" b="1" i="1" dirty="0" smtClean="0">
                <a:latin typeface="Georgia" panose="02040502050405020303" pitchFamily="18" charset="0"/>
              </a:rPr>
              <a:t> nevino dijete,                                       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ko</a:t>
            </a:r>
            <a:r>
              <a:rPr lang="hr-HR" sz="1800" b="1" i="1" dirty="0" smtClean="0">
                <a:latin typeface="Georgia" panose="02040502050405020303" pitchFamily="18" charset="0"/>
              </a:rPr>
              <a:t> i sinoć:                             Oh dobri,                                     dobri Kriste!</a:t>
            </a:r>
          </a:p>
          <a:p>
            <a:pPr marL="0" indent="0">
              <a:buNone/>
            </a:pPr>
            <a:endParaRPr lang="hr-HR" sz="1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    Šime Vučetić</a:t>
            </a:r>
            <a:endParaRPr lang="hr-HR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97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Przez Krzyż do Światła - Aktualności - Nawigacja - Razem dla Gmin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2" t="108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24525" y="277813"/>
            <a:ext cx="3267075" cy="63023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sz="2200" b="1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2200" b="1" i="1" dirty="0" smtClean="0">
                <a:latin typeface="Georgia" panose="02040502050405020303" pitchFamily="18" charset="0"/>
              </a:rPr>
              <a:t>Ressurectio </a:t>
            </a:r>
            <a:r>
              <a:rPr lang="hr-HR" sz="2200" b="1" i="1" dirty="0">
                <a:latin typeface="Georgia" panose="02040502050405020303" pitchFamily="18" charset="0"/>
              </a:rPr>
              <a:t>1993.</a:t>
            </a:r>
          </a:p>
          <a:p>
            <a:pPr marL="0" indent="0">
              <a:buNone/>
            </a:pPr>
            <a:r>
              <a:rPr lang="hr-HR" sz="1900" b="1" i="1" dirty="0">
                <a:latin typeface="Georgia" panose="02040502050405020303" pitchFamily="18" charset="0"/>
              </a:rPr>
              <a:t>Strašna je zemlja na kojoj umire Bog,                     tužno je nebo na koje </a:t>
            </a:r>
            <a:r>
              <a:rPr lang="hr-HR" sz="1900" b="1" i="1" dirty="0" smtClean="0">
                <a:latin typeface="Georgia" panose="02040502050405020303" pitchFamily="18" charset="0"/>
              </a:rPr>
              <a:t>             se </a:t>
            </a:r>
            <a:r>
              <a:rPr lang="hr-HR" sz="1900" b="1" i="1" dirty="0">
                <a:latin typeface="Georgia" panose="02040502050405020303" pitchFamily="18" charset="0"/>
              </a:rPr>
              <a:t>uspinje On.</a:t>
            </a:r>
          </a:p>
          <a:p>
            <a:pPr marL="0" indent="0">
              <a:buNone/>
            </a:pPr>
            <a:r>
              <a:rPr lang="hr-HR" sz="1900" b="1" i="1" dirty="0">
                <a:latin typeface="Georgia" panose="02040502050405020303" pitchFamily="18" charset="0"/>
              </a:rPr>
              <a:t>Na ovoj zemlji, pod </a:t>
            </a:r>
            <a:r>
              <a:rPr lang="hr-HR" sz="1900" b="1" i="1" dirty="0" smtClean="0">
                <a:latin typeface="Georgia" panose="02040502050405020303" pitchFamily="18" charset="0"/>
              </a:rPr>
              <a:t>         ovim </a:t>
            </a:r>
            <a:r>
              <a:rPr lang="hr-HR" sz="1900" b="1" i="1" dirty="0">
                <a:latin typeface="Georgia" panose="02040502050405020303" pitchFamily="18" charset="0"/>
              </a:rPr>
              <a:t>nebom čudo života i čudo smrti osmjehuju se nevino jedno na </a:t>
            </a:r>
            <a:r>
              <a:rPr lang="hr-HR" sz="1900" b="1" i="1" dirty="0" smtClean="0">
                <a:latin typeface="Georgia" panose="02040502050405020303" pitchFamily="18" charset="0"/>
              </a:rPr>
              <a:t>drugo…                                  I </a:t>
            </a:r>
            <a:r>
              <a:rPr lang="hr-HR" sz="1900" b="1" i="1" dirty="0">
                <a:latin typeface="Georgia" panose="02040502050405020303" pitchFamily="18" charset="0"/>
              </a:rPr>
              <a:t>bilo stabla kuca. Uskrsni, uskrsni!</a:t>
            </a:r>
          </a:p>
          <a:p>
            <a:pPr marL="0" indent="0">
              <a:buNone/>
            </a:pPr>
            <a:r>
              <a:rPr lang="hr-HR" sz="1900" b="1" i="1" dirty="0">
                <a:latin typeface="Georgia" panose="02040502050405020303" pitchFamily="18" charset="0"/>
              </a:rPr>
              <a:t>Pa ako ova školjka zemlje i nije bila zavičaj naš, ako je svaki odlazak i dolazak bio tek nesporazum </a:t>
            </a:r>
            <a:r>
              <a:rPr lang="hr-HR" sz="1900" b="1" i="1" dirty="0" smtClean="0">
                <a:latin typeface="Georgia" panose="02040502050405020303" pitchFamily="18" charset="0"/>
              </a:rPr>
              <a:t>bolan…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Tu strašnu zemlju na kojoj je umro Bog.                      To cvjetno nebo na                  koje se uspinje čovjek.</a:t>
            </a:r>
          </a:p>
          <a:p>
            <a:pPr marL="0" indent="0"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          Vesna Parun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188267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9762" y="193677"/>
            <a:ext cx="7886700" cy="54927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1506" name="Picture 2" descr="Osnovna škola Turnić Rijeka - Naslovnica - Simboli Uskr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01"/>
          <a:stretch/>
        </p:blipFill>
        <p:spPr bwMode="auto">
          <a:xfrm>
            <a:off x="11112" y="0"/>
            <a:ext cx="913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25" y="270933"/>
            <a:ext cx="3362325" cy="614679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1800" b="1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Kamo si otišao Učitelju?</a:t>
            </a:r>
          </a:p>
          <a:p>
            <a:pPr marL="0" indent="0">
              <a:buNone/>
            </a:pPr>
            <a:endParaRPr lang="hr-HR" sz="1800" b="1" i="1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Još nisam uspio zvijezde                   prebrojiti i kamenu noć             u posudu dana pretočiti…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Ipak te volim Učitelju moj, ako je ljubav oblutak dana što se okreće čas amo, čas tamo, ako je ljubav posve običan život kojim te katkad tako nespretno oponašam.</a:t>
            </a:r>
          </a:p>
          <a:p>
            <a:pPr marL="0" indent="0"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      </a:t>
            </a:r>
          </a:p>
          <a:p>
            <a:pPr marL="0" indent="0">
              <a:buNone/>
            </a:pPr>
            <a:r>
              <a:rPr lang="hr-HR" sz="1600" b="1" dirty="0">
                <a:latin typeface="Georgia" panose="02040502050405020303" pitchFamily="18" charset="0"/>
              </a:rPr>
              <a:t> </a:t>
            </a:r>
            <a:r>
              <a:rPr lang="hr-HR" sz="1600" b="1" dirty="0" smtClean="0">
                <a:latin typeface="Georgia" panose="02040502050405020303" pitchFamily="18" charset="0"/>
              </a:rPr>
              <a:t>      Tomislav Salopek </a:t>
            </a:r>
            <a:endParaRPr lang="hr-HR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40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775" y="278871"/>
            <a:ext cx="7886700" cy="45614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AutoShape 2" descr="resur - Adventisti Hrvat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4" name="Picture 6" descr="Sretan i blagoslovljen Uskrs želi Vam redakcija Hrvatske dan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575" y="304800"/>
            <a:ext cx="2987675" cy="626745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2000" b="1" i="1" dirty="0" smtClean="0">
                <a:latin typeface="Georgia" panose="02040502050405020303" pitchFamily="18" charset="0"/>
              </a:rPr>
              <a:t>      Zadnji stih</a:t>
            </a:r>
            <a:endParaRPr lang="hr-HR" sz="2000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To nije moj zadnji stih,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To nije moj najljepši stih,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Kad ostanem bez svega,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Prijatelja, znanaca i svojih, svih,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Čekajući Njega,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Spjevat ću svoj zadnji, svoj najljepši stih.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ponijet ću ga sa sobom,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Nitko za nj neće znati,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On će nad mojim grobom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Sjajan sa križa sjati.</a:t>
            </a:r>
          </a:p>
          <a:p>
            <a:pPr marL="0" indent="0">
              <a:buNone/>
            </a:pPr>
            <a:r>
              <a:rPr lang="hr-HR" sz="1800" b="1" i="1" dirty="0">
                <a:latin typeface="Georgia" panose="02040502050405020303" pitchFamily="18" charset="0"/>
              </a:rPr>
              <a:t> </a:t>
            </a:r>
            <a:r>
              <a:rPr lang="hr-HR" sz="1800" b="1" i="1" dirty="0" smtClean="0">
                <a:latin typeface="Georgia" panose="02040502050405020303" pitchFamily="18" charset="0"/>
              </a:rPr>
              <a:t>  </a:t>
            </a:r>
            <a:r>
              <a:rPr lang="hr-HR" sz="1600" b="1" dirty="0" smtClean="0">
                <a:latin typeface="Georgia" panose="02040502050405020303" pitchFamily="18" charset="0"/>
              </a:rPr>
              <a:t>Branko Klarić</a:t>
            </a:r>
            <a:endParaRPr lang="hr-HR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00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3317" y="1811867"/>
            <a:ext cx="4197350" cy="330200"/>
          </a:xfrm>
        </p:spPr>
        <p:txBody>
          <a:bodyPr>
            <a:normAutofit/>
          </a:bodyPr>
          <a:lstStyle/>
          <a:p>
            <a:pPr algn="ctr"/>
            <a:endParaRPr lang="hr-HR" sz="800" b="1" i="1" dirty="0">
              <a:latin typeface="+mn-lt"/>
            </a:endParaRPr>
          </a:p>
        </p:txBody>
      </p:sp>
      <p:pic>
        <p:nvPicPr>
          <p:cNvPr id="1026" name="Picture 2" descr="Simboli Uskrsa | COVERmagazi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8125" y="171450"/>
            <a:ext cx="8772525" cy="254317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hr-HR" sz="2800" b="1" i="1" dirty="0" smtClean="0"/>
              <a:t>I hrvatska pjesnička riječ slavi Boga od prvoga svoga  proslova na krsnome studencu. Biblija, Stari zavjet i Novi zavjet – Krist, Marija, prva Crkva, apostoli, evanđelisti, mučenici…; povijesni hod Crkve – ljudi, predaja, tradicija, učiteljstvo, teologija, pobožnosti, događaji – sve je našlo mjesto u pjesničkoj baštini Hrvata… </a:t>
            </a:r>
            <a:r>
              <a:rPr lang="hr-HR" sz="1800" b="1" i="1" dirty="0" smtClean="0"/>
              <a:t>(dr. </a:t>
            </a:r>
            <a:r>
              <a:rPr lang="hr-HR" sz="1800" b="1" i="1" dirty="0" err="1" smtClean="0"/>
              <a:t>sc</a:t>
            </a:r>
            <a:r>
              <a:rPr lang="hr-HR" sz="1800" b="1" i="1" dirty="0" smtClean="0"/>
              <a:t>. Vladimir Lončarević)</a:t>
            </a: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xmlns="" val="89048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La puissance de l'amour — La Rébel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00025"/>
            <a:ext cx="3105150" cy="654367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i="1" dirty="0" smtClean="0">
                <a:latin typeface="Georgia" panose="02040502050405020303" pitchFamily="18" charset="0"/>
              </a:rPr>
              <a:t>   Vraćam Ti se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Evo Ti se vraćam smjeran i pitom. Kušnjama si me sažgao do mjere bola i suze,                    i osjećaja gubitka…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Vraćam Ti se, eto ja koji Te nisam napuštao,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Ali Te nisam slijedio.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Ja koji Te nisam zatajio, ali Te nisam ni slavio.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Ja grešan i slab,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Baš onakav kakvog               ne trebaš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Evo, vraćam Ti se ja,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Tvoj onoliko koliko ni sam nisam svjestan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Vraćam Ti se u ovom blagoslovljenom času…</a:t>
            </a:r>
          </a:p>
          <a:p>
            <a:pPr marL="0" indent="0"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      </a:t>
            </a:r>
          </a:p>
          <a:p>
            <a:pPr marL="0" indent="0">
              <a:buNone/>
            </a:pPr>
            <a:r>
              <a:rPr lang="hr-HR" sz="1600" b="1" dirty="0">
                <a:latin typeface="Georgia" panose="02040502050405020303" pitchFamily="18" charset="0"/>
              </a:rPr>
              <a:t> </a:t>
            </a:r>
            <a:r>
              <a:rPr lang="hr-HR" sz="1600" b="1" dirty="0" smtClean="0">
                <a:latin typeface="Georgia" panose="02040502050405020303" pitchFamily="18" charset="0"/>
              </a:rPr>
              <a:t>        Anton </a:t>
            </a:r>
            <a:r>
              <a:rPr lang="hr-HR" sz="1600" b="1" dirty="0" err="1" smtClean="0">
                <a:latin typeface="Georgia" panose="02040502050405020303" pitchFamily="18" charset="0"/>
              </a:rPr>
              <a:t>Šuljić</a:t>
            </a:r>
            <a:endParaRPr lang="hr-HR" sz="1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8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17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544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9458" name="Picture 2" descr="Blagdan je Cvjetnice - početak Velikog tjedna | Politika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0975" y="577849"/>
            <a:ext cx="3219450" cy="5794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000" b="1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2000" b="1" i="1" dirty="0" smtClean="0">
                <a:latin typeface="Georgia" panose="02040502050405020303" pitchFamily="18" charset="0"/>
              </a:rPr>
              <a:t>Donio si nam                radosnu vijest, Isuse</a:t>
            </a:r>
          </a:p>
          <a:p>
            <a:pPr marL="0" indent="0" algn="ctr">
              <a:buNone/>
            </a:pPr>
            <a:endParaRPr lang="hr-HR" sz="1800" b="1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A naša lica 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radošću ne zrače. 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Kao da ništa 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ne postoji 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osim križa.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Kao da na 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svakoj postaji 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tvoje Kalvarije 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nije upisano </a:t>
            </a: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Uskrsnuće.</a:t>
            </a:r>
          </a:p>
          <a:p>
            <a:pPr marL="0" indent="0" algn="ctr">
              <a:buNone/>
            </a:pPr>
            <a:endParaRPr lang="hr-HR" sz="1800" b="1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1600" b="1" dirty="0" smtClean="0">
                <a:latin typeface="Georgia" panose="02040502050405020303" pitchFamily="18" charset="0"/>
              </a:rPr>
              <a:t>Ljiljana Matković-Vlašić</a:t>
            </a:r>
            <a:endParaRPr lang="hr-HR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89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66763" y="1702296"/>
            <a:ext cx="2247900" cy="18023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hr-HR" sz="8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VELIKI TJEDAN i USKRS 2017. – Mali Br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956" y="228123"/>
            <a:ext cx="4415808" cy="6401753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5166763" y="257324"/>
            <a:ext cx="2438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SRETAN</a:t>
            </a:r>
            <a:endParaRPr lang="hr-HR" sz="4000" dirty="0"/>
          </a:p>
        </p:txBody>
      </p:sp>
      <p:sp>
        <p:nvSpPr>
          <p:cNvPr id="6" name="Pravokutnik 5"/>
          <p:cNvSpPr/>
          <p:nvPr/>
        </p:nvSpPr>
        <p:spPr>
          <a:xfrm>
            <a:off x="657226" y="228123"/>
            <a:ext cx="3095624" cy="6401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hr-HR" b="1" i="1" dirty="0" smtClean="0">
                <a:latin typeface="Georgia" panose="02040502050405020303" pitchFamily="18" charset="0"/>
              </a:rPr>
              <a:t>Neka Tvoj </a:t>
            </a:r>
            <a:r>
              <a:rPr lang="hr-HR" b="1" i="1" dirty="0">
                <a:latin typeface="Georgia" panose="02040502050405020303" pitchFamily="18" charset="0"/>
              </a:rPr>
              <a:t>mir</a:t>
            </a:r>
            <a:br>
              <a:rPr lang="hr-HR" b="1" i="1" dirty="0">
                <a:latin typeface="Georgia" panose="02040502050405020303" pitchFamily="18" charset="0"/>
              </a:rPr>
            </a:br>
            <a:r>
              <a:rPr lang="hr-HR" b="1" i="1" dirty="0">
                <a:latin typeface="Georgia" panose="02040502050405020303" pitchFamily="18" charset="0"/>
              </a:rPr>
              <a:t>siđe na nas</a:t>
            </a:r>
          </a:p>
          <a:p>
            <a:pPr algn="ctr" fontAlgn="base">
              <a:lnSpc>
                <a:spcPct val="150000"/>
              </a:lnSpc>
            </a:pPr>
            <a:r>
              <a:rPr lang="hr-HR" b="1" i="1" dirty="0" smtClean="0">
                <a:latin typeface="Georgia" panose="02040502050405020303" pitchFamily="18" charset="0"/>
              </a:rPr>
              <a:t>Neka Tvoj </a:t>
            </a:r>
            <a:r>
              <a:rPr lang="hr-HR" b="1" i="1" dirty="0">
                <a:latin typeface="Georgia" panose="02040502050405020303" pitchFamily="18" charset="0"/>
              </a:rPr>
              <a:t>mir</a:t>
            </a:r>
            <a:br>
              <a:rPr lang="hr-HR" b="1" i="1" dirty="0">
                <a:latin typeface="Georgia" panose="02040502050405020303" pitchFamily="18" charset="0"/>
              </a:rPr>
            </a:br>
            <a:r>
              <a:rPr lang="hr-HR" b="1" i="1" dirty="0">
                <a:latin typeface="Georgia" panose="02040502050405020303" pitchFamily="18" charset="0"/>
              </a:rPr>
              <a:t>ispuni naša srca</a:t>
            </a:r>
          </a:p>
          <a:p>
            <a:pPr algn="ctr" fontAlgn="base">
              <a:lnSpc>
                <a:spcPct val="150000"/>
              </a:lnSpc>
            </a:pPr>
            <a:r>
              <a:rPr lang="hr-HR" b="1" i="1" dirty="0">
                <a:latin typeface="Georgia" panose="02040502050405020303" pitchFamily="18" charset="0"/>
              </a:rPr>
              <a:t>Neka </a:t>
            </a:r>
            <a:r>
              <a:rPr lang="hr-HR" b="1" i="1" dirty="0" smtClean="0">
                <a:latin typeface="Georgia" panose="02040502050405020303" pitchFamily="18" charset="0"/>
              </a:rPr>
              <a:t>nas Tvoj </a:t>
            </a:r>
            <a:r>
              <a:rPr lang="hr-HR" b="1" i="1" dirty="0">
                <a:latin typeface="Georgia" panose="02040502050405020303" pitchFamily="18" charset="0"/>
              </a:rPr>
              <a:t>mir</a:t>
            </a:r>
            <a:br>
              <a:rPr lang="hr-HR" b="1" i="1" dirty="0">
                <a:latin typeface="Georgia" panose="02040502050405020303" pitchFamily="18" charset="0"/>
              </a:rPr>
            </a:br>
            <a:r>
              <a:rPr lang="hr-HR" b="1" i="1" dirty="0">
                <a:latin typeface="Georgia" panose="02040502050405020303" pitchFamily="18" charset="0"/>
              </a:rPr>
              <a:t>ispuni čežnjom</a:t>
            </a:r>
          </a:p>
          <a:p>
            <a:pPr algn="ctr" fontAlgn="base">
              <a:lnSpc>
                <a:spcPct val="150000"/>
              </a:lnSpc>
            </a:pPr>
            <a:r>
              <a:rPr lang="hr-HR" b="1" i="1" dirty="0">
                <a:latin typeface="Georgia" panose="02040502050405020303" pitchFamily="18" charset="0"/>
              </a:rPr>
              <a:t>Neka </a:t>
            </a:r>
            <a:r>
              <a:rPr lang="hr-HR" b="1" i="1" dirty="0" smtClean="0">
                <a:latin typeface="Georgia" panose="02040502050405020303" pitchFamily="18" charset="0"/>
              </a:rPr>
              <a:t>nas Tvoj </a:t>
            </a:r>
            <a:r>
              <a:rPr lang="hr-HR" b="1" i="1" dirty="0">
                <a:latin typeface="Georgia" panose="02040502050405020303" pitchFamily="18" charset="0"/>
              </a:rPr>
              <a:t>mir</a:t>
            </a:r>
            <a:br>
              <a:rPr lang="hr-HR" b="1" i="1" dirty="0">
                <a:latin typeface="Georgia" panose="02040502050405020303" pitchFamily="18" charset="0"/>
              </a:rPr>
            </a:br>
            <a:r>
              <a:rPr lang="hr-HR" b="1" i="1" dirty="0">
                <a:latin typeface="Georgia" panose="02040502050405020303" pitchFamily="18" charset="0"/>
              </a:rPr>
              <a:t>obraduje životom</a:t>
            </a:r>
          </a:p>
          <a:p>
            <a:pPr algn="ctr" fontAlgn="base">
              <a:lnSpc>
                <a:spcPct val="150000"/>
              </a:lnSpc>
            </a:pPr>
            <a:r>
              <a:rPr lang="hr-HR" b="1" i="1" dirty="0">
                <a:latin typeface="Georgia" panose="02040502050405020303" pitchFamily="18" charset="0"/>
              </a:rPr>
              <a:t>Neka </a:t>
            </a:r>
            <a:r>
              <a:rPr lang="hr-HR" b="1" i="1" dirty="0" smtClean="0">
                <a:latin typeface="Georgia" panose="02040502050405020303" pitchFamily="18" charset="0"/>
              </a:rPr>
              <a:t>nas Tvoj </a:t>
            </a:r>
            <a:r>
              <a:rPr lang="hr-HR" b="1" i="1" dirty="0">
                <a:latin typeface="Georgia" panose="02040502050405020303" pitchFamily="18" charset="0"/>
              </a:rPr>
              <a:t>mir</a:t>
            </a:r>
            <a:br>
              <a:rPr lang="hr-HR" b="1" i="1" dirty="0">
                <a:latin typeface="Georgia" panose="02040502050405020303" pitchFamily="18" charset="0"/>
              </a:rPr>
            </a:br>
            <a:r>
              <a:rPr lang="hr-HR" b="1" i="1" dirty="0">
                <a:latin typeface="Georgia" panose="02040502050405020303" pitchFamily="18" charset="0"/>
              </a:rPr>
              <a:t>pouči u vjernosti</a:t>
            </a:r>
          </a:p>
          <a:p>
            <a:pPr algn="ctr" fontAlgn="base">
              <a:lnSpc>
                <a:spcPct val="150000"/>
              </a:lnSpc>
            </a:pPr>
            <a:r>
              <a:rPr lang="hr-HR" b="1" i="1" dirty="0">
                <a:latin typeface="Georgia" panose="02040502050405020303" pitchFamily="18" charset="0"/>
              </a:rPr>
              <a:t>Neka </a:t>
            </a:r>
            <a:r>
              <a:rPr lang="hr-HR" b="1" i="1" dirty="0" smtClean="0">
                <a:latin typeface="Georgia" panose="02040502050405020303" pitchFamily="18" charset="0"/>
              </a:rPr>
              <a:t>nas Tvoj </a:t>
            </a:r>
            <a:r>
              <a:rPr lang="hr-HR" b="1" i="1" dirty="0">
                <a:latin typeface="Georgia" panose="02040502050405020303" pitchFamily="18" charset="0"/>
              </a:rPr>
              <a:t>mir</a:t>
            </a:r>
            <a:br>
              <a:rPr lang="hr-HR" b="1" i="1" dirty="0">
                <a:latin typeface="Georgia" panose="02040502050405020303" pitchFamily="18" charset="0"/>
              </a:rPr>
            </a:br>
            <a:r>
              <a:rPr lang="hr-HR" b="1" i="1" dirty="0">
                <a:latin typeface="Georgia" panose="02040502050405020303" pitchFamily="18" charset="0"/>
              </a:rPr>
              <a:t>ispuni traganjem</a:t>
            </a:r>
          </a:p>
          <a:p>
            <a:pPr algn="ctr" fontAlgn="base">
              <a:lnSpc>
                <a:spcPct val="150000"/>
              </a:lnSpc>
            </a:pPr>
            <a:r>
              <a:rPr lang="hr-HR" b="1" i="1" dirty="0" smtClean="0">
                <a:latin typeface="Georgia" panose="02040502050405020303" pitchFamily="18" charset="0"/>
              </a:rPr>
              <a:t>Neka Tvoj </a:t>
            </a:r>
            <a:r>
              <a:rPr lang="hr-HR" b="1" i="1" dirty="0">
                <a:latin typeface="Georgia" panose="02040502050405020303" pitchFamily="18" charset="0"/>
              </a:rPr>
              <a:t>mir</a:t>
            </a:r>
            <a:br>
              <a:rPr lang="hr-HR" b="1" i="1" dirty="0">
                <a:latin typeface="Georgia" panose="02040502050405020303" pitchFamily="18" charset="0"/>
              </a:rPr>
            </a:br>
            <a:r>
              <a:rPr lang="hr-HR" b="1" i="1" dirty="0">
                <a:latin typeface="Georgia" panose="02040502050405020303" pitchFamily="18" charset="0"/>
              </a:rPr>
              <a:t>bude s </a:t>
            </a:r>
            <a:r>
              <a:rPr lang="hr-HR" b="1" i="1" dirty="0" smtClean="0">
                <a:latin typeface="Georgia" panose="02040502050405020303" pitchFamily="18" charset="0"/>
              </a:rPr>
              <a:t>nama.</a:t>
            </a:r>
            <a:endParaRPr lang="hr-HR" b="1" i="1" dirty="0">
              <a:latin typeface="Georgia" panose="02040502050405020303" pitchFamily="18" charset="0"/>
            </a:endParaRPr>
          </a:p>
          <a:p>
            <a:pPr algn="ctr" fontAlgn="base"/>
            <a:endParaRPr lang="hr-HR" sz="1600" b="1" dirty="0" smtClean="0">
              <a:latin typeface="Georgia" panose="02040502050405020303" pitchFamily="18" charset="0"/>
            </a:endParaRPr>
          </a:p>
          <a:p>
            <a:pPr algn="ctr" fontAlgn="base"/>
            <a:r>
              <a:rPr lang="hr-HR" sz="1600" b="1" dirty="0" smtClean="0">
                <a:latin typeface="Georgia" panose="02040502050405020303" pitchFamily="18" charset="0"/>
              </a:rPr>
              <a:t>Andrea </a:t>
            </a:r>
            <a:r>
              <a:rPr lang="hr-HR" sz="1600" b="1" dirty="0">
                <a:latin typeface="Georgia" panose="02040502050405020303" pitchFamily="18" charset="0"/>
              </a:rPr>
              <a:t>Schwarz</a:t>
            </a:r>
          </a:p>
        </p:txBody>
      </p:sp>
    </p:spTree>
    <p:extLst>
      <p:ext uri="{BB962C8B-B14F-4D97-AF65-F5344CB8AC3E}">
        <p14:creationId xmlns:p14="http://schemas.microsoft.com/office/powerpoint/2010/main" xmlns="" val="421673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1341"/>
          </a:xfrm>
        </p:spPr>
        <p:txBody>
          <a:bodyPr>
            <a:normAutofit fontScale="90000"/>
          </a:bodyPr>
          <a:lstStyle/>
          <a:p>
            <a:endParaRPr lang="hr-HR" sz="800" dirty="0"/>
          </a:p>
        </p:txBody>
      </p:sp>
      <p:pic>
        <p:nvPicPr>
          <p:cNvPr id="5122" name="Picture 2" descr="Crystal Cross Arrangement - Memory Lane Brampton Flor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14" b="13701"/>
          <a:stretch/>
        </p:blipFill>
        <p:spPr bwMode="auto">
          <a:xfrm>
            <a:off x="0" y="0"/>
            <a:ext cx="9050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62074" y="5810251"/>
            <a:ext cx="6677025" cy="9715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hr-HR" sz="2400" b="1" i="1" dirty="0">
                <a:latin typeface="Georgia" panose="02040502050405020303" pitchFamily="18" charset="0"/>
              </a:rPr>
              <a:t>Dragi učenici, sretan i blagoslovljen USKRS vama i vašim obiteljima!</a:t>
            </a: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1011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96334"/>
            <a:ext cx="7886700" cy="127000"/>
          </a:xfrm>
        </p:spPr>
        <p:txBody>
          <a:bodyPr>
            <a:noAutofit/>
          </a:bodyPr>
          <a:lstStyle/>
          <a:p>
            <a:endParaRPr lang="hr-HR" sz="800" dirty="0"/>
          </a:p>
        </p:txBody>
      </p:sp>
      <p:pic>
        <p:nvPicPr>
          <p:cNvPr id="9226" name="Picture 10" descr="Uskrsnuće Kristovo i uskrsna svečanost - Zabavni 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68" r="14318" b="2199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uskrsnuće - Projekt Velebit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13267" y="152401"/>
            <a:ext cx="8534400" cy="1921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hr-HR" sz="2000" b="1" i="1" dirty="0">
                <a:latin typeface="Georgia" panose="02040502050405020303" pitchFamily="18" charset="0"/>
              </a:rPr>
              <a:t>Preko vjekova prostrla se sjena </a:t>
            </a:r>
            <a:r>
              <a:rPr lang="hr-HR" sz="2000" b="1" i="1" dirty="0" err="1">
                <a:latin typeface="Georgia" panose="02040502050405020303" pitchFamily="18" charset="0"/>
              </a:rPr>
              <a:t>golgotskog</a:t>
            </a:r>
            <a:r>
              <a:rPr lang="hr-HR" sz="2000" b="1" i="1" dirty="0">
                <a:latin typeface="Georgia" panose="02040502050405020303" pitchFamily="18" charset="0"/>
              </a:rPr>
              <a:t> križa na naše puteve, a iz daljine Tvoj pogled preko svega ulazi </a:t>
            </a:r>
            <a:r>
              <a:rPr lang="hr-HR" sz="2000" b="1" i="1" dirty="0" smtClean="0">
                <a:latin typeface="Georgia" panose="02040502050405020303" pitchFamily="18" charset="0"/>
              </a:rPr>
              <a:t>u </a:t>
            </a:r>
            <a:r>
              <a:rPr lang="hr-HR" sz="2000" b="1" i="1" dirty="0">
                <a:latin typeface="Georgia" panose="02040502050405020303" pitchFamily="18" charset="0"/>
              </a:rPr>
              <a:t>naše umorne </a:t>
            </a:r>
            <a:r>
              <a:rPr lang="hr-HR" sz="2000" b="1" i="1" dirty="0" err="1">
                <a:latin typeface="Georgia" panose="02040502050405020303" pitchFamily="18" charset="0"/>
              </a:rPr>
              <a:t>zjene</a:t>
            </a:r>
            <a:r>
              <a:rPr lang="hr-HR" sz="2000" b="1" i="1" dirty="0">
                <a:latin typeface="Georgia" panose="02040502050405020303" pitchFamily="18" charset="0"/>
              </a:rPr>
              <a:t> i tumači nas </a:t>
            </a:r>
            <a:r>
              <a:rPr lang="hr-HR" sz="2000" b="1" i="1" dirty="0" smtClean="0">
                <a:latin typeface="Georgia" panose="02040502050405020303" pitchFamily="18" charset="0"/>
              </a:rPr>
              <a:t>same</a:t>
            </a:r>
            <a:r>
              <a:rPr lang="hr-HR" sz="2000" b="1" i="1" dirty="0">
                <a:latin typeface="Georgia" panose="02040502050405020303" pitchFamily="18" charset="0"/>
              </a:rPr>
              <a:t>. Tvoji ranjeni dlanovi drže nas neprestano pod svjetlom Tvojih zvijezda; Ti hoćeš da mi, koji smo Tvoje slike, uputimo naše puteve put smisla Tvoga puta</a:t>
            </a:r>
            <a:r>
              <a:rPr lang="hr-HR" sz="2000" b="1" i="1" dirty="0" smtClean="0">
                <a:latin typeface="Georgia" panose="02040502050405020303" pitchFamily="18" charset="0"/>
              </a:rPr>
              <a:t>. </a:t>
            </a:r>
            <a:r>
              <a:rPr lang="hr-HR" sz="1700" b="1" i="1" dirty="0" smtClean="0">
                <a:latin typeface="Georgia" panose="02040502050405020303" pitchFamily="18" charset="0"/>
              </a:rPr>
              <a:t>(Branko Fučić)</a:t>
            </a: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xmlns="" val="26090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31799"/>
            <a:ext cx="7886700" cy="270933"/>
          </a:xfrm>
        </p:spPr>
        <p:txBody>
          <a:bodyPr>
            <a:normAutofit/>
          </a:bodyPr>
          <a:lstStyle/>
          <a:p>
            <a:endParaRPr lang="hr-HR" sz="800" dirty="0"/>
          </a:p>
        </p:txBody>
      </p:sp>
      <p:pic>
        <p:nvPicPr>
          <p:cNvPr id="1026" name="Picture 2" descr="Lily-lilies-lilium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08"/>
          <a:stretch/>
        </p:blipFill>
        <p:spPr bwMode="auto">
          <a:xfrm rot="5400000" flipH="1">
            <a:off x="1142999" y="-1135594"/>
            <a:ext cx="6858001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9316" y="176741"/>
            <a:ext cx="8225367" cy="200236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sz="2000" b="1" i="1" dirty="0" smtClean="0">
                <a:latin typeface="Georgia" panose="02040502050405020303" pitchFamily="18" charset="0"/>
              </a:rPr>
              <a:t>Ti si kraj nas i u nama, isti kao nekada, a mi trebamo samo tiho šapnuti: Gospode, daj da progledamo, pa da Tvoj tajni </a:t>
            </a:r>
            <a:r>
              <a:rPr lang="hr-HR" sz="2000" b="1" i="1" dirty="0" err="1" smtClean="0">
                <a:latin typeface="Georgia" panose="02040502050405020303" pitchFamily="18" charset="0"/>
              </a:rPr>
              <a:t>Efeta</a:t>
            </a:r>
            <a:r>
              <a:rPr lang="hr-HR" sz="2000" b="1" i="1" dirty="0" smtClean="0">
                <a:latin typeface="Georgia" panose="02040502050405020303" pitchFamily="18" charset="0"/>
              </a:rPr>
              <a:t> otvori jasnoćom naše oči, da Te osjetimo realnijeg od svake realnosti. Preko vjekova prostrla se sjena </a:t>
            </a:r>
            <a:r>
              <a:rPr lang="hr-HR" sz="2000" b="1" i="1" dirty="0" err="1" smtClean="0">
                <a:latin typeface="Georgia" panose="02040502050405020303" pitchFamily="18" charset="0"/>
              </a:rPr>
              <a:t>golgotskog</a:t>
            </a:r>
            <a:r>
              <a:rPr lang="hr-HR" sz="2000" b="1" i="1" dirty="0" smtClean="0">
                <a:latin typeface="Georgia" panose="02040502050405020303" pitchFamily="18" charset="0"/>
              </a:rPr>
              <a:t> križa i na Tvoj put, nepoznati moj brate i prijatelju.                      </a:t>
            </a:r>
            <a:r>
              <a:rPr lang="hr-HR" sz="1400" b="1" i="1" dirty="0" smtClean="0">
                <a:latin typeface="Georgia" panose="02040502050405020303" pitchFamily="18" charset="0"/>
              </a:rPr>
              <a:t>(Branko Fučić)</a:t>
            </a:r>
            <a:endParaRPr lang="hr-HR" sz="14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77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0674"/>
          </a:xfrm>
        </p:spPr>
        <p:txBody>
          <a:bodyPr>
            <a:normAutofit/>
          </a:bodyPr>
          <a:lstStyle/>
          <a:p>
            <a:endParaRPr lang="hr-HR" sz="800" dirty="0"/>
          </a:p>
        </p:txBody>
      </p:sp>
      <p:pic>
        <p:nvPicPr>
          <p:cNvPr id="2050" name="Picture 2" descr="Glogov cvet | Jordan Bor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riž s Isusom - Raspelo - 23373 - Marm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246" y="3009900"/>
            <a:ext cx="2603829" cy="375284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3658" y="457200"/>
            <a:ext cx="2818141" cy="6038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000" dirty="0" smtClean="0">
                <a:latin typeface="Georgia" panose="02040502050405020303" pitchFamily="18" charset="0"/>
              </a:rPr>
              <a:t>         </a:t>
            </a:r>
            <a:r>
              <a:rPr lang="hr-HR" sz="1000" dirty="0" smtClean="0">
                <a:latin typeface="Georgia" panose="02040502050405020303" pitchFamily="18" charset="0"/>
              </a:rPr>
              <a:t>                           </a:t>
            </a:r>
            <a:r>
              <a:rPr lang="hr-HR" sz="2000" dirty="0" smtClean="0">
                <a:latin typeface="Georgia" panose="02040502050405020303" pitchFamily="18" charset="0"/>
              </a:rPr>
              <a:t>            </a:t>
            </a:r>
            <a:r>
              <a:rPr lang="hr-HR" sz="2000" b="1" i="1" dirty="0" smtClean="0">
                <a:latin typeface="Georgia" panose="02040502050405020303" pitchFamily="18" charset="0"/>
              </a:rPr>
              <a:t>Korizma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Opet nam dolaziš na početku proljeća s procvalim glogom, ovjenčani Kralju!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Pjev čednih djevojaka  podsjeća nas na pjevanje anđela u raju: 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biči</a:t>
            </a:r>
            <a:r>
              <a:rPr lang="hr-HR" sz="1800" b="1" i="1" dirty="0" smtClean="0">
                <a:latin typeface="Georgia" panose="02040502050405020303" pitchFamily="18" charset="0"/>
              </a:rPr>
              <a:t>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preljuti</a:t>
            </a:r>
            <a:r>
              <a:rPr lang="hr-HR" sz="1800" b="1" i="1" dirty="0" smtClean="0">
                <a:latin typeface="Georgia" panose="02040502050405020303" pitchFamily="18" charset="0"/>
              </a:rPr>
              <a:t>, 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 drače trnove!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Nježna pjesmo proljetna, ti si puna slatke boli i svaka    vas djevojka voli.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O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biči</a:t>
            </a:r>
            <a:r>
              <a:rPr lang="hr-HR" sz="1800" b="1" i="1" dirty="0" smtClean="0">
                <a:latin typeface="Georgia" panose="02040502050405020303" pitchFamily="18" charset="0"/>
              </a:rPr>
              <a:t> </a:t>
            </a:r>
            <a:r>
              <a:rPr lang="hr-HR" sz="1800" b="1" i="1" dirty="0" err="1" smtClean="0">
                <a:latin typeface="Georgia" panose="02040502050405020303" pitchFamily="18" charset="0"/>
              </a:rPr>
              <a:t>preljuti</a:t>
            </a:r>
            <a:r>
              <a:rPr lang="hr-HR" sz="1800" b="1" i="1" dirty="0" smtClean="0">
                <a:latin typeface="Georgia" panose="02040502050405020303" pitchFamily="18" charset="0"/>
              </a:rPr>
              <a:t>! 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Cvjetaju buseni gloga bjeličasto žuti.</a:t>
            </a:r>
          </a:p>
          <a:p>
            <a:pPr marL="0" indent="0"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   Mate Blašković</a:t>
            </a:r>
            <a:endParaRPr lang="hr-HR" sz="16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70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78341"/>
          </a:xfrm>
        </p:spPr>
        <p:txBody>
          <a:bodyPr>
            <a:normAutofit/>
          </a:bodyPr>
          <a:lstStyle/>
          <a:p>
            <a:endParaRPr lang="hr-HR" sz="800" dirty="0"/>
          </a:p>
        </p:txBody>
      </p:sp>
      <p:sp>
        <p:nvSpPr>
          <p:cNvPr id="4" name="AutoShape 4" descr="resur - Adventisti Hrvat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4" name="Picture 2" descr="Empty Page With Flower Christian Background For PowerPoi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5901" y="4886524"/>
            <a:ext cx="8775700" cy="173355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sz="2000" b="1" i="1" dirty="0">
                <a:latin typeface="Georgia" panose="02040502050405020303" pitchFamily="18" charset="0"/>
              </a:rPr>
              <a:t>Ako Tvoja duša živi, i ako tišinu u sebi nosiš, tada </a:t>
            </a:r>
            <a:r>
              <a:rPr lang="hr-HR" sz="2000" b="1" i="1" dirty="0" smtClean="0">
                <a:latin typeface="Georgia" panose="02040502050405020303" pitchFamily="18" charset="0"/>
              </a:rPr>
              <a:t>za cijelo       svaki </a:t>
            </a:r>
            <a:r>
              <a:rPr lang="hr-HR" sz="2000" b="1" i="1" dirty="0">
                <a:latin typeface="Georgia" panose="02040502050405020303" pitchFamily="18" charset="0"/>
              </a:rPr>
              <a:t>dan čuješ Kristove riječi, koje On govori </a:t>
            </a:r>
            <a:r>
              <a:rPr lang="hr-HR" sz="2000" b="1" i="1" dirty="0" smtClean="0">
                <a:latin typeface="Georgia" panose="02040502050405020303" pitchFamily="18" charset="0"/>
              </a:rPr>
              <a:t>svojim </a:t>
            </a:r>
            <a:r>
              <a:rPr lang="hr-HR" sz="2000" b="1" i="1" dirty="0">
                <a:latin typeface="Georgia" panose="02040502050405020303" pitchFamily="18" charset="0"/>
              </a:rPr>
              <a:t>dušama, već kroz mnoga stoljeća, i osjećaš, </a:t>
            </a:r>
            <a:r>
              <a:rPr lang="hr-HR" sz="2000" b="1" i="1" dirty="0" smtClean="0">
                <a:latin typeface="Georgia" panose="02040502050405020303" pitchFamily="18" charset="0"/>
              </a:rPr>
              <a:t>kako se </a:t>
            </a:r>
            <a:r>
              <a:rPr lang="hr-HR" sz="2000" b="1" i="1" dirty="0">
                <a:latin typeface="Georgia" panose="02040502050405020303" pitchFamily="18" charset="0"/>
              </a:rPr>
              <a:t>akordi ovoga spasonosnog Prolaska </a:t>
            </a:r>
            <a:r>
              <a:rPr lang="hr-HR" sz="2000" b="1" i="1" dirty="0" smtClean="0">
                <a:latin typeface="Georgia" panose="02040502050405020303" pitchFamily="18" charset="0"/>
              </a:rPr>
              <a:t>ponavljaju </a:t>
            </a:r>
            <a:r>
              <a:rPr lang="hr-HR" sz="2000" b="1" i="1" dirty="0">
                <a:latin typeface="Georgia" panose="02040502050405020303" pitchFamily="18" charset="0"/>
              </a:rPr>
              <a:t>nad tvojim koracima</a:t>
            </a:r>
            <a:r>
              <a:rPr lang="hr-HR" sz="2000" b="1" i="1" dirty="0" smtClean="0">
                <a:latin typeface="Georgia" panose="02040502050405020303" pitchFamily="18" charset="0"/>
              </a:rPr>
              <a:t>.       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sz="1600" b="1" i="1" dirty="0" smtClean="0">
                <a:latin typeface="Georgia" panose="02040502050405020303" pitchFamily="18" charset="0"/>
              </a:rPr>
              <a:t>(Branko Fučić)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311171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007"/>
          </a:xfrm>
        </p:spPr>
        <p:txBody>
          <a:bodyPr>
            <a:normAutofit fontScale="90000"/>
          </a:bodyPr>
          <a:lstStyle/>
          <a:p>
            <a:endParaRPr lang="hr-HR" sz="800" dirty="0"/>
          </a:p>
        </p:txBody>
      </p:sp>
      <p:pic>
        <p:nvPicPr>
          <p:cNvPr id="13314" name="Picture 2" descr="Ne)vjerujem u Isusovo uskrsnuće | Pater Arek Krasički | Kolum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809" y="639233"/>
            <a:ext cx="4174066" cy="557953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1800" i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KRIŽNI PUT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Zemlja teško diše zbog topota osude…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Dan se ogleda u križu i čeka da ga primiš na se; lomi ti se korak.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Optače te Majčin malaksali pogled.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U Šimunovu srcu susrećeš šum anđeoskih krila.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U Veroniki prepoznaješ otisak budućih naraštaja koji će Te voljeti i slijediti. 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U krhotinama pada ispuštaš uzdah kakav nebo i zemlja nisu nikad čuli.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Gasiš jauk srži jeruzalemskih žena.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Ustupaš nam svoje tragove.</a:t>
            </a:r>
          </a:p>
          <a:p>
            <a:pPr marL="0" indent="0">
              <a:buNone/>
            </a:pPr>
            <a:r>
              <a:rPr lang="hr-HR" sz="1800" i="1" dirty="0" smtClean="0">
                <a:latin typeface="Georgia" panose="02040502050405020303" pitchFamily="18" charset="0"/>
              </a:rPr>
              <a:t>Dok oko Tebe i po Tebi vrvi zloba vojnika misliš na uzbibano zrelo žito…</a:t>
            </a:r>
          </a:p>
          <a:p>
            <a:pPr marL="0" indent="0">
              <a:buNone/>
            </a:pPr>
            <a:r>
              <a:rPr lang="hr-HR" sz="1400" dirty="0" smtClean="0">
                <a:latin typeface="Georgia" panose="02040502050405020303" pitchFamily="18" charset="0"/>
              </a:rPr>
              <a:t>                            </a:t>
            </a:r>
            <a:r>
              <a:rPr lang="hr-HR" sz="1400" dirty="0" err="1" smtClean="0">
                <a:latin typeface="Georgia" panose="02040502050405020303" pitchFamily="18" charset="0"/>
              </a:rPr>
              <a:t>Ivna</a:t>
            </a:r>
            <a:r>
              <a:rPr lang="hr-HR" sz="1400" dirty="0" smtClean="0">
                <a:latin typeface="Georgia" panose="02040502050405020303" pitchFamily="18" charset="0"/>
              </a:rPr>
              <a:t> </a:t>
            </a:r>
            <a:r>
              <a:rPr lang="hr-HR" sz="1400" dirty="0" err="1" smtClean="0">
                <a:latin typeface="Georgia" panose="02040502050405020303" pitchFamily="18" charset="0"/>
              </a:rPr>
              <a:t>Talaja</a:t>
            </a:r>
            <a:endParaRPr lang="hr-HR" sz="1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3539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4784" y="313114"/>
            <a:ext cx="7886700" cy="332469"/>
          </a:xfrm>
        </p:spPr>
        <p:txBody>
          <a:bodyPr>
            <a:normAutofit/>
          </a:bodyPr>
          <a:lstStyle/>
          <a:p>
            <a:endParaRPr lang="hr-HR" sz="900" dirty="0"/>
          </a:p>
        </p:txBody>
      </p:sp>
      <p:pic>
        <p:nvPicPr>
          <p:cNvPr id="6148" name="Picture 4" descr="Ne)vjerujem u Isusovo uskrsnuće (Lk 24,35-48) | Rastimo u Gospodin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25" y="645583"/>
            <a:ext cx="2571749" cy="553614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Riječi Božjeg Sina</a:t>
            </a:r>
          </a:p>
          <a:p>
            <a:pPr marL="0" indent="0">
              <a:buNone/>
            </a:pPr>
            <a:endParaRPr lang="hr-HR" sz="9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Kad se vratiš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Neću te pitati što si dostignuo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Neću te pitati 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za časti i vlasti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Već kojim si 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srcem ljubio.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Ako ti u dnu oka nosiš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Djetinjast pogled,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Bola malo i čežnje,</a:t>
            </a:r>
          </a:p>
          <a:p>
            <a:pPr marL="0" indent="0">
              <a:buNone/>
            </a:pPr>
            <a:r>
              <a:rPr lang="hr-HR" sz="1800" b="1" i="1" dirty="0" smtClean="0">
                <a:latin typeface="Georgia" panose="02040502050405020303" pitchFamily="18" charset="0"/>
              </a:rPr>
              <a:t>I praznih ruku</a:t>
            </a:r>
          </a:p>
          <a:p>
            <a:pPr marL="0" indent="0">
              <a:buNone/>
            </a:pPr>
            <a:r>
              <a:rPr lang="hr-HR" sz="1800" b="1" i="1" dirty="0" err="1" smtClean="0">
                <a:latin typeface="Georgia" panose="02040502050405020303" pitchFamily="18" charset="0"/>
              </a:rPr>
              <a:t>Vodiću</a:t>
            </a:r>
            <a:r>
              <a:rPr lang="hr-HR" sz="1800" b="1" i="1" dirty="0" smtClean="0">
                <a:latin typeface="Georgia" panose="02040502050405020303" pitchFamily="18" charset="0"/>
              </a:rPr>
              <a:t> te nadesno.</a:t>
            </a:r>
          </a:p>
          <a:p>
            <a:pPr marL="0" indent="0">
              <a:buNone/>
            </a:pPr>
            <a:r>
              <a:rPr lang="hr-HR" sz="1400" b="1" i="1" dirty="0" smtClean="0">
                <a:latin typeface="Georgia" panose="02040502050405020303" pitchFamily="18" charset="0"/>
              </a:rPr>
              <a:t>    </a:t>
            </a:r>
          </a:p>
          <a:p>
            <a:pPr marL="0" indent="0">
              <a:buNone/>
            </a:pPr>
            <a:r>
              <a:rPr lang="hr-HR" sz="1400" b="1" i="1" dirty="0">
                <a:latin typeface="Georgia" panose="02040502050405020303" pitchFamily="18" charset="0"/>
              </a:rPr>
              <a:t> </a:t>
            </a:r>
            <a:r>
              <a:rPr lang="hr-HR" sz="1400" b="1" i="1" dirty="0" smtClean="0">
                <a:latin typeface="Georgia" panose="02040502050405020303" pitchFamily="18" charset="0"/>
              </a:rPr>
              <a:t>     Dora </a:t>
            </a:r>
            <a:r>
              <a:rPr lang="hr-HR" sz="1400" b="1" i="1" dirty="0" err="1" smtClean="0">
                <a:latin typeface="Georgia" panose="02040502050405020303" pitchFamily="18" charset="0"/>
              </a:rPr>
              <a:t>Pfanova</a:t>
            </a:r>
            <a:endParaRPr lang="hr-HR" sz="14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4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6350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320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AutoShape 2" descr="uskrsnuće - Projekt Veleb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0" name="Picture 4" descr="2020-01-19 11:33: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6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76900" y="385763"/>
            <a:ext cx="3168781" cy="608647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Blagoslov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Stazom zrake mistične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Tiho mjesec sije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Šuti gora daleka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Cijeli svijet snije.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Samo sivi čempresi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Kao straža bdiju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Na pospanom raspuću,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Gdje se sjene kriju.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Čuj! Svud tiho, tihano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Šapat mek se proli;</a:t>
            </a: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To svijet Krist </a:t>
            </a:r>
            <a:r>
              <a:rPr lang="hr-HR" sz="1900" b="1" i="1" dirty="0" err="1" smtClean="0">
                <a:latin typeface="Georgia" panose="02040502050405020303" pitchFamily="18" charset="0"/>
              </a:rPr>
              <a:t>blagosivlje</a:t>
            </a:r>
            <a:endParaRPr lang="hr-HR" sz="19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900" b="1" i="1" dirty="0" smtClean="0">
                <a:latin typeface="Georgia" panose="02040502050405020303" pitchFamily="18" charset="0"/>
              </a:rPr>
              <a:t>Cijela zemlja moli.</a:t>
            </a:r>
          </a:p>
          <a:p>
            <a:pPr marL="0" indent="0">
              <a:buNone/>
            </a:pPr>
            <a:endParaRPr lang="hr-HR" sz="1600" b="1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sz="1600" b="1" i="1" dirty="0">
                <a:latin typeface="Georgia" panose="02040502050405020303" pitchFamily="18" charset="0"/>
              </a:rPr>
              <a:t> </a:t>
            </a:r>
            <a:r>
              <a:rPr lang="hr-HR" sz="1600" b="1" i="1" dirty="0" smtClean="0">
                <a:latin typeface="Georgia" panose="02040502050405020303" pitchFamily="18" charset="0"/>
              </a:rPr>
              <a:t>   Antun Branko Šimić</a:t>
            </a:r>
            <a:endParaRPr lang="hr-HR" sz="16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66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1359</Words>
  <Application>Microsoft Office PowerPoint</Application>
  <PresentationFormat>Prikaz na zaslonu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Tema sustava Office</vt:lpstr>
      <vt:lpstr>Uskrsnuće              u stihovima hrvatskih pjesnika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Isus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Silvija</cp:lastModifiedBy>
  <cp:revision>45</cp:revision>
  <dcterms:created xsi:type="dcterms:W3CDTF">2020-04-06T12:43:19Z</dcterms:created>
  <dcterms:modified xsi:type="dcterms:W3CDTF">2020-04-12T07:21:41Z</dcterms:modified>
</cp:coreProperties>
</file>