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595" autoAdjust="0"/>
  </p:normalViewPr>
  <p:slideViewPr>
    <p:cSldViewPr>
      <p:cViewPr varScale="1">
        <p:scale>
          <a:sx n="78" d="100"/>
          <a:sy n="78" d="100"/>
        </p:scale>
        <p:origin x="-92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78DF0-66B3-467D-8E53-A2151F22767B}" type="datetimeFigureOut">
              <a:rPr lang="sr-Latn-CS" smtClean="0"/>
              <a:pPr/>
              <a:t>23.4.2020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7CC7D3-F2A2-4AF9-BDFD-94C63CDE6EAD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2A918-AC12-4C30-B311-15279714492E}" type="datetimeFigureOut">
              <a:rPr lang="sr-Latn-CS" smtClean="0"/>
              <a:pPr/>
              <a:t>23.4.2020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0EF2C-EED6-448F-B39F-78186667438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2A918-AC12-4C30-B311-15279714492E}" type="datetimeFigureOut">
              <a:rPr lang="sr-Latn-CS" smtClean="0"/>
              <a:pPr/>
              <a:t>23.4.2020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0EF2C-EED6-448F-B39F-78186667438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2A918-AC12-4C30-B311-15279714492E}" type="datetimeFigureOut">
              <a:rPr lang="sr-Latn-CS" smtClean="0"/>
              <a:pPr/>
              <a:t>23.4.2020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0EF2C-EED6-448F-B39F-78186667438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2A918-AC12-4C30-B311-15279714492E}" type="datetimeFigureOut">
              <a:rPr lang="sr-Latn-CS" smtClean="0"/>
              <a:pPr/>
              <a:t>23.4.2020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0EF2C-EED6-448F-B39F-78186667438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2A918-AC12-4C30-B311-15279714492E}" type="datetimeFigureOut">
              <a:rPr lang="sr-Latn-CS" smtClean="0"/>
              <a:pPr/>
              <a:t>23.4.2020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0EF2C-EED6-448F-B39F-78186667438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2A918-AC12-4C30-B311-15279714492E}" type="datetimeFigureOut">
              <a:rPr lang="sr-Latn-CS" smtClean="0"/>
              <a:pPr/>
              <a:t>23.4.2020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0EF2C-EED6-448F-B39F-78186667438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2A918-AC12-4C30-B311-15279714492E}" type="datetimeFigureOut">
              <a:rPr lang="sr-Latn-CS" smtClean="0"/>
              <a:pPr/>
              <a:t>23.4.2020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0EF2C-EED6-448F-B39F-78186667438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2A918-AC12-4C30-B311-15279714492E}" type="datetimeFigureOut">
              <a:rPr lang="sr-Latn-CS" smtClean="0"/>
              <a:pPr/>
              <a:t>23.4.2020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0EF2C-EED6-448F-B39F-78186667438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2A918-AC12-4C30-B311-15279714492E}" type="datetimeFigureOut">
              <a:rPr lang="sr-Latn-CS" smtClean="0"/>
              <a:pPr/>
              <a:t>23.4.2020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0EF2C-EED6-448F-B39F-78186667438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2A918-AC12-4C30-B311-15279714492E}" type="datetimeFigureOut">
              <a:rPr lang="sr-Latn-CS" smtClean="0"/>
              <a:pPr/>
              <a:t>23.4.2020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0EF2C-EED6-448F-B39F-78186667438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2A918-AC12-4C30-B311-15279714492E}" type="datetimeFigureOut">
              <a:rPr lang="sr-Latn-CS" smtClean="0"/>
              <a:pPr/>
              <a:t>23.4.2020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0EF2C-EED6-448F-B39F-78186667438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2A918-AC12-4C30-B311-15279714492E}" type="datetimeFigureOut">
              <a:rPr lang="sr-Latn-CS" smtClean="0"/>
              <a:pPr/>
              <a:t>23.4.2020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0EF2C-EED6-448F-B39F-781866674385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1428737"/>
            <a:ext cx="7772400" cy="1714511"/>
          </a:xfrm>
          <a:solidFill>
            <a:schemeClr val="accent5"/>
          </a:solidFill>
          <a:ln>
            <a:solidFill>
              <a:srgbClr val="FFC000"/>
            </a:solidFill>
          </a:ln>
        </p:spPr>
        <p:txBody>
          <a:bodyPr/>
          <a:lstStyle/>
          <a:p>
            <a:r>
              <a:rPr lang="hr-HR" dirty="0" smtClean="0">
                <a:solidFill>
                  <a:srgbClr val="FF0000"/>
                </a:solidFill>
                <a:latin typeface="Algerian" pitchFamily="82" charset="0"/>
              </a:rPr>
              <a:t>KRATAK FOTOPOGLED U PROŠLOST…</a:t>
            </a:r>
            <a:endParaRPr lang="hr-HR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209800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hr-HR" sz="4000" dirty="0" smtClean="0">
                <a:solidFill>
                  <a:srgbClr val="0070C0"/>
                </a:solidFill>
                <a:latin typeface="Algerian" pitchFamily="82" charset="0"/>
              </a:rPr>
              <a:t>OSNIVANJE </a:t>
            </a:r>
          </a:p>
          <a:p>
            <a:r>
              <a:rPr lang="hr-HR" sz="4000" dirty="0" smtClean="0">
                <a:solidFill>
                  <a:srgbClr val="0070C0"/>
                </a:solidFill>
                <a:latin typeface="Algerian" pitchFamily="82" charset="0"/>
              </a:rPr>
              <a:t>SAMOSTALNE SREDNJE ŠKOLE ZLATAR</a:t>
            </a:r>
            <a:endParaRPr lang="hr-HR" sz="4000" dirty="0">
              <a:solidFill>
                <a:srgbClr val="0070C0"/>
              </a:solidFill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hr-HR" sz="2200" dirty="0" smtClean="0">
                <a:solidFill>
                  <a:srgbClr val="FF0000"/>
                </a:solidFill>
                <a:latin typeface="Algerian" pitchFamily="82" charset="0"/>
              </a:rPr>
              <a:t/>
            </a:r>
            <a:br>
              <a:rPr lang="hr-HR" sz="2200" dirty="0" smtClean="0">
                <a:solidFill>
                  <a:srgbClr val="FF0000"/>
                </a:solidFill>
                <a:latin typeface="Algerian" pitchFamily="82" charset="0"/>
              </a:rPr>
            </a:br>
            <a:r>
              <a:rPr lang="hr-HR" sz="2200" dirty="0" smtClean="0">
                <a:solidFill>
                  <a:srgbClr val="FF0000"/>
                </a:solidFill>
                <a:latin typeface="Algerian" pitchFamily="82" charset="0"/>
              </a:rPr>
              <a:t>Kratak </a:t>
            </a:r>
            <a:r>
              <a:rPr lang="hr-HR" sz="2200" dirty="0" err="1" smtClean="0">
                <a:solidFill>
                  <a:srgbClr val="FF0000"/>
                </a:solidFill>
                <a:latin typeface="Algerian" pitchFamily="82" charset="0"/>
              </a:rPr>
              <a:t>fotopogled</a:t>
            </a:r>
            <a:r>
              <a:rPr lang="hr-HR" sz="2200" dirty="0" smtClean="0">
                <a:solidFill>
                  <a:srgbClr val="FF0000"/>
                </a:solidFill>
                <a:latin typeface="Algerian" pitchFamily="82" charset="0"/>
              </a:rPr>
              <a:t> U PROŠLOST….</a:t>
            </a:r>
            <a:r>
              <a:rPr lang="hr-HR" sz="2200" dirty="0" smtClean="0">
                <a:solidFill>
                  <a:srgbClr val="0070C0"/>
                </a:solidFill>
                <a:latin typeface="Algerian" pitchFamily="82" charset="0"/>
              </a:rPr>
              <a:t/>
            </a:r>
            <a:br>
              <a:rPr lang="hr-HR" sz="2200" dirty="0" smtClean="0">
                <a:solidFill>
                  <a:srgbClr val="0070C0"/>
                </a:solidFill>
                <a:latin typeface="Algerian" pitchFamily="82" charset="0"/>
              </a:rPr>
            </a:br>
            <a:r>
              <a:rPr lang="hr-HR" sz="2200" dirty="0" smtClean="0">
                <a:solidFill>
                  <a:srgbClr val="0070C0"/>
                </a:solidFill>
                <a:latin typeface="Algerian" pitchFamily="82" charset="0"/>
              </a:rPr>
              <a:t>OSNIVANJE SAMOSTALNE SREDNJE ŠKOLE ZLATAR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hr-HR" dirty="0" smtClean="0"/>
              <a:t>        Danas </a:t>
            </a:r>
            <a:r>
              <a:rPr lang="hr-HR" dirty="0"/>
              <a:t>u SŠ Zlatar upisujemo učenike u četiri četverogodišnja programa: opću gimnaziju, upravne referente, tehničare za računalstvo i tehničare za logistiku i špediciju.</a:t>
            </a:r>
          </a:p>
          <a:p>
            <a:pPr>
              <a:buNone/>
            </a:pPr>
            <a:r>
              <a:rPr lang="hr-HR" dirty="0"/>
              <a:t>  </a:t>
            </a:r>
            <a:r>
              <a:rPr lang="hr-HR" dirty="0" smtClean="0"/>
              <a:t>      Škola </a:t>
            </a:r>
            <a:r>
              <a:rPr lang="hr-HR" dirty="0"/>
              <a:t>radi u trokatnoj klimatiziranoj zgradi s klasičnim učioničkim prostorom te specijaliziranim kabinetima i laboratorijima koji se koriste za stjecanje strukovnih kompetencija. </a:t>
            </a:r>
          </a:p>
          <a:p>
            <a:pPr>
              <a:buNone/>
            </a:pPr>
            <a:r>
              <a:rPr lang="hr-HR" dirty="0"/>
              <a:t>  </a:t>
            </a:r>
            <a:r>
              <a:rPr lang="hr-HR" dirty="0" smtClean="0"/>
              <a:t>      Unatrag </a:t>
            </a:r>
            <a:r>
              <a:rPr lang="hr-HR" dirty="0"/>
              <a:t>nekoliko godina u fazama se dograđuje i rekonstruira školski prostor s ciljem prelaska na rad u jednoj smjeni. Dio tog prostora je gotov i koristi se za odgojno-obrazovni rad.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hr-HR" sz="3200" b="1" dirty="0" smtClean="0"/>
              <a:t/>
            </a:r>
            <a:br>
              <a:rPr lang="hr-HR" sz="3200" b="1" dirty="0" smtClean="0"/>
            </a:br>
            <a:r>
              <a:rPr lang="hr-HR" sz="3200" b="1" dirty="0" smtClean="0"/>
              <a:t>Proslava 20 godina samostalne SŠ Zlatar, travanj</a:t>
            </a:r>
            <a:r>
              <a:rPr lang="hr-HR" sz="3200" b="1" dirty="0"/>
              <a:t>, 2016.</a:t>
            </a:r>
            <a:r>
              <a:rPr lang="hr-HR" sz="3200" dirty="0"/>
              <a:t/>
            </a:r>
            <a:br>
              <a:rPr lang="hr-HR" sz="3200" dirty="0"/>
            </a:br>
            <a:endParaRPr lang="hr-HR" sz="3200" dirty="0"/>
          </a:p>
        </p:txBody>
      </p:sp>
      <p:pic>
        <p:nvPicPr>
          <p:cNvPr id="4" name="Rezervirano mjesto sadržaja 3" descr="20.obljetnic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1714488"/>
            <a:ext cx="7445528" cy="4500593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hr-HR" dirty="0"/>
              <a:t> Večernji list, 5.9. </a:t>
            </a:r>
            <a:r>
              <a:rPr lang="hr-HR" b="1" dirty="0"/>
              <a:t>1996.</a:t>
            </a:r>
            <a:r>
              <a:rPr lang="hr-HR" dirty="0"/>
              <a:t> – postavljanje ploče s nazivom </a:t>
            </a:r>
            <a:r>
              <a:rPr lang="hr-HR" dirty="0" smtClean="0"/>
              <a:t>ustanove</a:t>
            </a:r>
            <a:endParaRPr lang="hr-HR" dirty="0"/>
          </a:p>
        </p:txBody>
      </p:sp>
      <p:pic>
        <p:nvPicPr>
          <p:cNvPr id="4" name="Rezervirano mjesto sadržaja 3" descr="večernji list, 5.9. 1996. postavljanje ploče s nazivom ustanov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729" y="1785926"/>
            <a:ext cx="6572296" cy="4572032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07157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hr-HR" sz="2200" dirty="0" smtClean="0">
                <a:solidFill>
                  <a:srgbClr val="0070C0"/>
                </a:solidFill>
                <a:latin typeface="Algerian" pitchFamily="82" charset="0"/>
              </a:rPr>
              <a:t/>
            </a:r>
            <a:br>
              <a:rPr lang="hr-HR" sz="2200" dirty="0" smtClean="0">
                <a:solidFill>
                  <a:srgbClr val="0070C0"/>
                </a:solidFill>
                <a:latin typeface="Algerian" pitchFamily="82" charset="0"/>
              </a:rPr>
            </a:br>
            <a:r>
              <a:rPr lang="hr-HR" sz="2200" dirty="0">
                <a:solidFill>
                  <a:srgbClr val="0070C0"/>
                </a:solidFill>
                <a:latin typeface="Algerian" pitchFamily="82" charset="0"/>
              </a:rPr>
              <a:t/>
            </a:r>
            <a:br>
              <a:rPr lang="hr-HR" sz="2200" dirty="0">
                <a:solidFill>
                  <a:srgbClr val="0070C0"/>
                </a:solidFill>
                <a:latin typeface="Algerian" pitchFamily="82" charset="0"/>
              </a:rPr>
            </a:br>
            <a:r>
              <a:rPr lang="hr-HR" sz="2200" dirty="0" smtClean="0">
                <a:solidFill>
                  <a:srgbClr val="FF0000"/>
                </a:solidFill>
                <a:latin typeface="Algerian" pitchFamily="82" charset="0"/>
              </a:rPr>
              <a:t>Kratak </a:t>
            </a:r>
            <a:r>
              <a:rPr lang="hr-HR" sz="2200" dirty="0" err="1">
                <a:solidFill>
                  <a:srgbClr val="FF0000"/>
                </a:solidFill>
                <a:latin typeface="Algerian" pitchFamily="82" charset="0"/>
              </a:rPr>
              <a:t>fotopogled</a:t>
            </a:r>
            <a:r>
              <a:rPr lang="hr-HR" sz="2200" dirty="0">
                <a:solidFill>
                  <a:srgbClr val="FF0000"/>
                </a:solidFill>
                <a:latin typeface="Algerian" pitchFamily="82" charset="0"/>
              </a:rPr>
              <a:t> U PROŠLOST….</a:t>
            </a:r>
            <a:r>
              <a:rPr lang="hr-HR" sz="2200" dirty="0">
                <a:solidFill>
                  <a:srgbClr val="0070C0"/>
                </a:solidFill>
                <a:latin typeface="Algerian" pitchFamily="82" charset="0"/>
              </a:rPr>
              <a:t/>
            </a:r>
            <a:br>
              <a:rPr lang="hr-HR" sz="2200" dirty="0">
                <a:solidFill>
                  <a:srgbClr val="0070C0"/>
                </a:solidFill>
                <a:latin typeface="Algerian" pitchFamily="82" charset="0"/>
              </a:rPr>
            </a:br>
            <a:r>
              <a:rPr lang="hr-HR" sz="2200" dirty="0">
                <a:solidFill>
                  <a:srgbClr val="0070C0"/>
                </a:solidFill>
                <a:latin typeface="Algerian" pitchFamily="82" charset="0"/>
              </a:rPr>
              <a:t>OSNIVANJE SAMOSTALNE SREDNJE ŠKOLE ZLATAR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hr-HR" dirty="0" smtClean="0"/>
              <a:t>      SŠ </a:t>
            </a:r>
            <a:r>
              <a:rPr lang="hr-HR" dirty="0"/>
              <a:t>Zlatar </a:t>
            </a:r>
            <a:r>
              <a:rPr lang="hr-HR" dirty="0" smtClean="0"/>
              <a:t>je, te davne 1996.godine, </a:t>
            </a:r>
            <a:r>
              <a:rPr lang="hr-HR" dirty="0"/>
              <a:t>dijelila prostor </a:t>
            </a:r>
            <a:r>
              <a:rPr lang="hr-HR" dirty="0" smtClean="0"/>
              <a:t>sa </a:t>
            </a:r>
            <a:r>
              <a:rPr lang="hr-HR" dirty="0"/>
              <a:t>OŠ Zlatar, a dio učionica bio je u zgradi grada Zlatara. </a:t>
            </a:r>
            <a:r>
              <a:rPr lang="hr-HR" dirty="0" smtClean="0"/>
              <a:t>Ravnateljica je </a:t>
            </a:r>
            <a:r>
              <a:rPr lang="hr-HR" dirty="0"/>
              <a:t>bila </a:t>
            </a:r>
            <a:r>
              <a:rPr lang="hr-HR" dirty="0" err="1"/>
              <a:t>prof</a:t>
            </a:r>
            <a:r>
              <a:rPr lang="hr-HR" dirty="0"/>
              <a:t>. Jasna Mlakar.</a:t>
            </a:r>
          </a:p>
          <a:p>
            <a:pPr>
              <a:buNone/>
            </a:pPr>
            <a:r>
              <a:rPr lang="hr-HR" dirty="0"/>
              <a:t> </a:t>
            </a:r>
          </a:p>
          <a:p>
            <a:pPr>
              <a:buNone/>
            </a:pPr>
            <a:r>
              <a:rPr lang="hr-HR" dirty="0"/>
              <a:t>   </a:t>
            </a:r>
            <a:r>
              <a:rPr lang="hr-HR" dirty="0" smtClean="0"/>
              <a:t>   Godine </a:t>
            </a:r>
            <a:r>
              <a:rPr lang="hr-HR" dirty="0"/>
              <a:t>1996. uvedeni su programi upravnih referenata i tehničara PT prometa. Iste se godine Škola izdvojila iz Srednje škole </a:t>
            </a:r>
            <a:r>
              <a:rPr lang="hr-HR" dirty="0" err="1"/>
              <a:t>Konjščina</a:t>
            </a:r>
            <a:r>
              <a:rPr lang="hr-HR" dirty="0"/>
              <a:t> i započela je rad kao samostalna ustanova. Godine 2003. uveden je program tehničara za računalstvo, a 2008. program tehničara za logistiku i špediciju koji je zamijenio program tehničara PT prometa</a:t>
            </a:r>
            <a:r>
              <a:rPr lang="hr-HR" dirty="0" smtClean="0"/>
              <a:t>.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dirty="0"/>
              <a:t>   </a:t>
            </a:r>
            <a:r>
              <a:rPr lang="hr-HR" dirty="0" smtClean="0"/>
              <a:t>   Dosadašnji </a:t>
            </a:r>
            <a:r>
              <a:rPr lang="hr-HR" dirty="0"/>
              <a:t>ravnatelji škole bili su profesorica Jasna Mlakar i profesor Stjepan Škof, a sadašnja  ravnateljica je diplomirana pravnica Zdenka Rogina.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hr-HR" sz="2400" dirty="0" smtClean="0"/>
              <a:t/>
            </a:r>
            <a:br>
              <a:rPr lang="hr-HR" sz="2400" dirty="0" smtClean="0"/>
            </a:br>
            <a:r>
              <a:rPr lang="hr-HR" sz="2400" dirty="0" smtClean="0"/>
              <a:t>Podjela </a:t>
            </a:r>
            <a:r>
              <a:rPr lang="hr-HR" sz="2400" dirty="0"/>
              <a:t>maturalnih svjedodžbi prvim maturantima</a:t>
            </a:r>
            <a:br>
              <a:rPr lang="hr-HR" sz="2400" dirty="0"/>
            </a:br>
            <a:r>
              <a:rPr lang="hr-HR" sz="2400" dirty="0"/>
              <a:t>u samostalnoj Srednjoj školi </a:t>
            </a:r>
            <a:r>
              <a:rPr lang="hr-HR" sz="2400" dirty="0" smtClean="0"/>
              <a:t>Zlatar</a:t>
            </a:r>
            <a:br>
              <a:rPr lang="hr-HR" sz="2400" dirty="0" smtClean="0"/>
            </a:br>
            <a:r>
              <a:rPr lang="hr-HR" sz="2400" dirty="0" smtClean="0"/>
              <a:t>(u </a:t>
            </a:r>
            <a:r>
              <a:rPr lang="hr-HR" sz="2400" dirty="0"/>
              <a:t>prostoru OŠ  Ante Kovačića, </a:t>
            </a:r>
            <a:r>
              <a:rPr lang="hr-HR" sz="2400" dirty="0" smtClean="0"/>
              <a:t>Zlatar)</a:t>
            </a:r>
            <a:r>
              <a:rPr lang="hr-HR" sz="2400" dirty="0"/>
              <a:t/>
            </a:r>
            <a:br>
              <a:rPr lang="hr-HR" sz="2400" dirty="0"/>
            </a:br>
            <a:endParaRPr lang="hr-HR" sz="2400" dirty="0"/>
          </a:p>
        </p:txBody>
      </p:sp>
      <p:pic>
        <p:nvPicPr>
          <p:cNvPr id="4" name="Rezervirano mjesto sadržaja 3" descr="Podjela svjedodžbi prvim maturantima sš zlatar u prostoru oš zlata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414" y="1714488"/>
            <a:ext cx="6643734" cy="4714908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200" dirty="0" smtClean="0"/>
              <a:t>Zbornica</a:t>
            </a:r>
            <a:r>
              <a:rPr lang="hr-HR" sz="3200" dirty="0"/>
              <a:t>, </a:t>
            </a:r>
            <a:r>
              <a:rPr lang="hr-HR" sz="3200" dirty="0" err="1"/>
              <a:t>šk</a:t>
            </a:r>
            <a:r>
              <a:rPr lang="hr-HR" sz="3200" dirty="0"/>
              <a:t>. </a:t>
            </a:r>
            <a:r>
              <a:rPr lang="hr-HR" sz="3200" dirty="0" smtClean="0"/>
              <a:t>god. </a:t>
            </a:r>
            <a:r>
              <a:rPr lang="hr-HR" sz="3200" dirty="0"/>
              <a:t>1999</a:t>
            </a:r>
            <a:r>
              <a:rPr lang="hr-HR" sz="3200" dirty="0" smtClean="0"/>
              <a:t>./</a:t>
            </a:r>
            <a:r>
              <a:rPr lang="hr-HR" sz="3200" dirty="0"/>
              <a:t>2000.</a:t>
            </a:r>
            <a:br>
              <a:rPr lang="hr-HR" sz="3200" dirty="0"/>
            </a:br>
            <a:endParaRPr lang="hr-HR" sz="3200" dirty="0"/>
          </a:p>
        </p:txBody>
      </p:sp>
      <p:pic>
        <p:nvPicPr>
          <p:cNvPr id="4" name="Rezervirano mjesto sadržaja 3" descr="DSC00828_0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5852" y="1500174"/>
            <a:ext cx="6858047" cy="4929222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hr-HR" sz="2200" dirty="0" smtClean="0">
                <a:solidFill>
                  <a:srgbClr val="FF0000"/>
                </a:solidFill>
                <a:latin typeface="Algerian" pitchFamily="82" charset="0"/>
              </a:rPr>
              <a:t>Kratak </a:t>
            </a:r>
            <a:r>
              <a:rPr lang="hr-HR" sz="2200" dirty="0" err="1" smtClean="0">
                <a:solidFill>
                  <a:srgbClr val="FF0000"/>
                </a:solidFill>
                <a:latin typeface="Algerian" pitchFamily="82" charset="0"/>
              </a:rPr>
              <a:t>fotopogled</a:t>
            </a:r>
            <a:r>
              <a:rPr lang="hr-HR" sz="2200" dirty="0" smtClean="0">
                <a:solidFill>
                  <a:srgbClr val="FF0000"/>
                </a:solidFill>
                <a:latin typeface="Algerian" pitchFamily="82" charset="0"/>
              </a:rPr>
              <a:t> U PROŠLOST….</a:t>
            </a:r>
            <a:r>
              <a:rPr lang="hr-HR" sz="2200" dirty="0" smtClean="0">
                <a:solidFill>
                  <a:srgbClr val="0070C0"/>
                </a:solidFill>
                <a:latin typeface="Algerian" pitchFamily="82" charset="0"/>
              </a:rPr>
              <a:t/>
            </a:r>
            <a:br>
              <a:rPr lang="hr-HR" sz="2200" dirty="0" smtClean="0">
                <a:solidFill>
                  <a:srgbClr val="0070C0"/>
                </a:solidFill>
                <a:latin typeface="Algerian" pitchFamily="82" charset="0"/>
              </a:rPr>
            </a:br>
            <a:r>
              <a:rPr lang="hr-HR" sz="2200" dirty="0" smtClean="0">
                <a:solidFill>
                  <a:srgbClr val="0070C0"/>
                </a:solidFill>
                <a:latin typeface="Algerian" pitchFamily="82" charset="0"/>
              </a:rPr>
              <a:t>OSNIVANJE SAMOSTALNE SREDNJE ŠKOLE ZLATAR</a:t>
            </a:r>
            <a:r>
              <a:rPr lang="hr-HR" sz="2200" dirty="0" smtClean="0"/>
              <a:t/>
            </a:r>
            <a:br>
              <a:rPr lang="hr-HR" sz="2200" dirty="0" smtClean="0"/>
            </a:br>
            <a:endParaRPr lang="hr-HR" sz="2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hr-HR" dirty="0" smtClean="0"/>
              <a:t>      Školsku </a:t>
            </a:r>
            <a:r>
              <a:rPr lang="hr-HR" dirty="0"/>
              <a:t>godinu 2000./2001. započeli smo u novoj zgradi na adresi Braće Radić </a:t>
            </a:r>
            <a:r>
              <a:rPr lang="hr-HR" dirty="0" smtClean="0"/>
              <a:t>10.</a:t>
            </a:r>
            <a:endParaRPr lang="hr-HR" dirty="0"/>
          </a:p>
          <a:p>
            <a:pPr>
              <a:buNone/>
            </a:pPr>
            <a:r>
              <a:rPr lang="hr-HR" dirty="0"/>
              <a:t>   </a:t>
            </a:r>
            <a:r>
              <a:rPr lang="hr-HR" dirty="0" smtClean="0"/>
              <a:t>  </a:t>
            </a:r>
            <a:r>
              <a:rPr lang="hr-HR" dirty="0"/>
              <a:t>Te </a:t>
            </a:r>
            <a:r>
              <a:rPr lang="hr-HR" dirty="0" smtClean="0"/>
              <a:t>godine </a:t>
            </a:r>
            <a:r>
              <a:rPr lang="hr-HR" dirty="0"/>
              <a:t>ravnatelj postaje </a:t>
            </a:r>
            <a:r>
              <a:rPr lang="hr-HR" dirty="0" err="1"/>
              <a:t>prof</a:t>
            </a:r>
            <a:r>
              <a:rPr lang="hr-HR" dirty="0"/>
              <a:t>. Stjepan Škof. Prigodom svečanog otvorenja nove školske zgrade, školu je </a:t>
            </a:r>
            <a:r>
              <a:rPr lang="hr-HR" dirty="0" smtClean="0"/>
              <a:t>posjetio tadašnji </a:t>
            </a:r>
            <a:r>
              <a:rPr lang="hr-HR" dirty="0"/>
              <a:t>ministar prosvjete i športa Vladimir Strugar. </a:t>
            </a:r>
            <a:r>
              <a:rPr lang="hr-HR" dirty="0" smtClean="0"/>
              <a:t> Svečanom </a:t>
            </a:r>
            <a:r>
              <a:rPr lang="hr-HR" dirty="0"/>
              <a:t>otvorenju bili su nazočni visoki politički i crkveni dužnosnici Republike Hrvatske .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hr-HR" sz="2400" dirty="0" smtClean="0"/>
              <a:t>Tadašnji ministar prosvjete i športa Vladimir Strugar na svečanosti otvorenja nove zgrade na adresi Braće Radić 10.</a:t>
            </a:r>
            <a:endParaRPr lang="hr-HR" sz="2400" dirty="0"/>
          </a:p>
        </p:txBody>
      </p:sp>
      <p:pic>
        <p:nvPicPr>
          <p:cNvPr id="4" name="Rezervirano mjesto sadržaja 3" descr="šk.god 2000.2001 u novoj zgradi -  na svečanom otovrenju bio i min. Struga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414" y="1571612"/>
            <a:ext cx="6500859" cy="4786346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hr-HR" sz="3200" dirty="0"/>
              <a:t>Sa svečanog otvorenja nove zgrade SŠ Zlatar, </a:t>
            </a:r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200" dirty="0" smtClean="0"/>
              <a:t>15</a:t>
            </a:r>
            <a:r>
              <a:rPr lang="hr-HR" sz="3200" dirty="0"/>
              <a:t>. </a:t>
            </a:r>
            <a:r>
              <a:rPr lang="hr-HR" sz="3200" dirty="0" smtClean="0"/>
              <a:t>12. 2000</a:t>
            </a:r>
            <a:r>
              <a:rPr lang="hr-HR" sz="3200" dirty="0"/>
              <a:t>. godine.</a:t>
            </a:r>
          </a:p>
        </p:txBody>
      </p:sp>
      <p:pic>
        <p:nvPicPr>
          <p:cNvPr id="4" name="Rezervirano mjesto sadržaja 3" descr="sa svečanog otvorenja srednje škole 15. 12. 2000.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2976" y="1500174"/>
            <a:ext cx="7000925" cy="5214974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200" dirty="0" smtClean="0"/>
              <a:t>Ministar </a:t>
            </a:r>
            <a:r>
              <a:rPr lang="hr-HR" sz="3200" dirty="0"/>
              <a:t>Strugar </a:t>
            </a:r>
            <a:r>
              <a:rPr lang="hr-HR" sz="3200" dirty="0" smtClean="0"/>
              <a:t>pogledao je i dvoranu za</a:t>
            </a:r>
            <a:br>
              <a:rPr lang="hr-HR" sz="3200" dirty="0" smtClean="0"/>
            </a:br>
            <a:r>
              <a:rPr lang="hr-HR" sz="3200" dirty="0" smtClean="0"/>
              <a:t> </a:t>
            </a:r>
            <a:r>
              <a:rPr lang="hr-HR" sz="3200" dirty="0"/>
              <a:t>tjelesni odgoj, 2000-te godine.</a:t>
            </a:r>
            <a:br>
              <a:rPr lang="hr-HR" sz="3200" dirty="0"/>
            </a:br>
            <a:endParaRPr lang="hr-HR" sz="3200" dirty="0"/>
          </a:p>
        </p:txBody>
      </p:sp>
      <p:pic>
        <p:nvPicPr>
          <p:cNvPr id="4" name="Rezervirano mjesto sadržaja 3" descr="Ministar Strugar u posjetu dvorani za tjelesni 2000-te godin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0166" y="1714488"/>
            <a:ext cx="6286545" cy="4929222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232</Words>
  <Application>Microsoft Office PowerPoint</Application>
  <PresentationFormat>Prikaz na zaslonu (4:3)</PresentationFormat>
  <Paragraphs>23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2" baseType="lpstr">
      <vt:lpstr>Office tema</vt:lpstr>
      <vt:lpstr>KRATAK FOTOPOGLED U PROŠLOST…</vt:lpstr>
      <vt:lpstr> Večernji list, 5.9. 1996. – postavljanje ploče s nazivom ustanove</vt:lpstr>
      <vt:lpstr>  Kratak fotopogled U PROŠLOST…. OSNIVANJE SAMOSTALNE SREDNJE ŠKOLE ZLATAR </vt:lpstr>
      <vt:lpstr> Podjela maturalnih svjedodžbi prvim maturantima u samostalnoj Srednjoj školi Zlatar (u prostoru OŠ  Ante Kovačića, Zlatar) </vt:lpstr>
      <vt:lpstr> Zbornica, šk. god. 1999./2000. </vt:lpstr>
      <vt:lpstr>Kratak fotopogled U PROŠLOST…. OSNIVANJE SAMOSTALNE SREDNJE ŠKOLE ZLATAR </vt:lpstr>
      <vt:lpstr>Tadašnji ministar prosvjete i športa Vladimir Strugar na svečanosti otvorenja nove zgrade na adresi Braće Radić 10.</vt:lpstr>
      <vt:lpstr>Sa svečanog otvorenja nove zgrade SŠ Zlatar,  15. 12. 2000. godine.</vt:lpstr>
      <vt:lpstr> Ministar Strugar pogledao je i dvoranu za  tjelesni odgoj, 2000-te godine. </vt:lpstr>
      <vt:lpstr> Kratak fotopogled U PROŠLOST…. OSNIVANJE SAMOSTALNE SREDNJE ŠKOLE ZLATAR </vt:lpstr>
      <vt:lpstr> Proslava 20 godina samostalne SŠ Zlatar, travanj, 2016.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KRATAK FOTOPOGLED U PROŠLOST…</dc:title>
  <dc:creator>Silvija</dc:creator>
  <cp:lastModifiedBy>Silvija</cp:lastModifiedBy>
  <cp:revision>35</cp:revision>
  <dcterms:created xsi:type="dcterms:W3CDTF">2020-04-23T13:42:24Z</dcterms:created>
  <dcterms:modified xsi:type="dcterms:W3CDTF">2020-04-23T15:49:05Z</dcterms:modified>
</cp:coreProperties>
</file>