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61" r:id="rId6"/>
    <p:sldId id="262" r:id="rId7"/>
    <p:sldId id="273" r:id="rId8"/>
    <p:sldId id="263" r:id="rId9"/>
    <p:sldId id="265" r:id="rId10"/>
    <p:sldId id="270" r:id="rId11"/>
    <p:sldId id="269" r:id="rId12"/>
    <p:sldId id="271" r:id="rId13"/>
    <p:sldId id="272" r:id="rId14"/>
    <p:sldId id="264" r:id="rId15"/>
    <p:sldId id="268" r:id="rId16"/>
    <p:sldId id="267"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8" autoAdjust="0"/>
    <p:restoredTop sz="94660"/>
  </p:normalViewPr>
  <p:slideViewPr>
    <p:cSldViewPr snapToGrid="0">
      <p:cViewPr varScale="1">
        <p:scale>
          <a:sx n="57" d="100"/>
          <a:sy n="57" d="100"/>
        </p:scale>
        <p:origin x="78" y="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hr-HR" smtClean="0"/>
              <a:t>Uredite stil naslova matrice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smtClean="0"/>
              <a:t>Uredite stil podnaslova matrice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10/6/2020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s opiso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hr-HR" smtClean="0"/>
              <a:t>Uredite stil naslova matrice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smtClean="0"/>
              <a:t>Kliknite ikonu da biste dodali  sliku</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446C117F-5CCF-4837-BE5F-2B92066CAFAF}" type="datetimeFigureOut">
              <a:rPr lang="en-US" dirty="0"/>
              <a:t>10/6/2020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 opi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hr-HR" smtClean="0"/>
              <a:t>Uredite stil naslova matrice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84EB90BD-B6CE-46B7-997F-7313B992CCDC}" type="datetimeFigureOut">
              <a:rPr lang="en-US" dirty="0"/>
              <a:t>10/6/2020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s opisom">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hr-HR" smtClean="0"/>
              <a:t>Uredite stil naslova matrice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CDB9D11F-B188-461D-B23F-39381795C052}" type="datetimeFigureOut">
              <a:rPr lang="en-US" dirty="0"/>
              <a:t>10/6/2020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s nazivom">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hr-HR" smtClean="0"/>
              <a:t>Uredite stil naslova matrice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52E6D8D9-55A2-4063-B0F3-121F44549695}" type="datetimeFigureOut">
              <a:rPr lang="en-US" dirty="0"/>
              <a:t>10/6/2020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upca">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hr-HR" smtClean="0"/>
              <a:t>Uredite stil naslova matrice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3" name="Date Placeholder 2"/>
          <p:cNvSpPr>
            <a:spLocks noGrp="1"/>
          </p:cNvSpPr>
          <p:nvPr>
            <p:ph type="dt" sz="half" idx="10"/>
          </p:nvPr>
        </p:nvSpPr>
        <p:spPr/>
        <p:txBody>
          <a:bodyPr/>
          <a:lstStyle/>
          <a:p>
            <a:fld id="{D4B24536-994D-4021-A283-9F449C0DB509}" type="datetimeFigureOut">
              <a:rPr lang="en-US" dirty="0"/>
              <a:t>10/6/2020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tupca sa slikama">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hr-HR" smtClean="0"/>
              <a:t>Uredite stil naslova matrice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smtClean="0"/>
              <a:t>Kliknite ikonu da biste dodali  sliku</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smtClean="0"/>
              <a:t>Kliknite ikonu da biste dodali  sliku</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smtClean="0"/>
              <a:t>Kliknite ikonu da biste dodali  sliku</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3" name="Date Placeholder 2"/>
          <p:cNvSpPr>
            <a:spLocks noGrp="1"/>
          </p:cNvSpPr>
          <p:nvPr>
            <p:ph type="dt" sz="half" idx="10"/>
          </p:nvPr>
        </p:nvSpPr>
        <p:spPr/>
        <p:txBody>
          <a:bodyPr/>
          <a:lstStyle/>
          <a:p>
            <a:fld id="{3CBBBB78-C96F-47B7-AB17-D852CA960AC9}" type="datetimeFigureOut">
              <a:rPr lang="en-US" dirty="0"/>
              <a:t>10/6/2020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hr-HR" smtClean="0"/>
              <a:t>Uredite stil naslova matrice</a:t>
            </a:r>
            <a:endParaRPr lang="en-US" dirty="0"/>
          </a:p>
        </p:txBody>
      </p:sp>
      <p:sp>
        <p:nvSpPr>
          <p:cNvPr id="3" name="Vertical Text Placeholder 2"/>
          <p:cNvSpPr>
            <a:spLocks noGrp="1"/>
          </p:cNvSpPr>
          <p:nvPr>
            <p:ph type="body" orient="vert" idx="1"/>
          </p:nvPr>
        </p:nvSpPr>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10/6/2020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hr-HR" smtClean="0"/>
              <a:t>Uredite stil naslova matrice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10/6/2020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hr-HR" smtClean="0"/>
              <a:t>Uredite stil naslova matrice</a:t>
            </a:r>
            <a:endParaRPr lang="en-US" dirty="0"/>
          </a:p>
        </p:txBody>
      </p:sp>
      <p:sp>
        <p:nvSpPr>
          <p:cNvPr id="3" name="Content Placeholder 2"/>
          <p:cNvSpPr>
            <a:spLocks noGrp="1"/>
          </p:cNvSpPr>
          <p:nvPr>
            <p:ph idx="1"/>
          </p:nvPr>
        </p:nvSpPr>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10/6/2020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hr-HR" smtClean="0"/>
              <a:t>Uredite stil naslova matrice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30578ACC-22D6-47C1-A373-4FD133E34F3C}" type="datetimeFigureOut">
              <a:rPr lang="en-US" dirty="0"/>
              <a:t>10/6/2020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hr-HR" smtClean="0"/>
              <a:t>Uredite stil naslova matrice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10/6/2020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hr-HR" smtClean="0"/>
              <a:t>Uredite stil naslova matrice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4" name="Content Placeholder 3"/>
          <p:cNvSpPr>
            <a:spLocks noGrp="1"/>
          </p:cNvSpPr>
          <p:nvPr>
            <p:ph sz="half" idx="2"/>
          </p:nvPr>
        </p:nvSpPr>
        <p:spPr>
          <a:xfrm>
            <a:off x="680322" y="3030008"/>
            <a:ext cx="4698355" cy="2906179"/>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6" name="Content Placeholder 5"/>
          <p:cNvSpPr>
            <a:spLocks noGrp="1"/>
          </p:cNvSpPr>
          <p:nvPr>
            <p:ph sz="quarter" idx="4"/>
          </p:nvPr>
        </p:nvSpPr>
        <p:spPr>
          <a:xfrm>
            <a:off x="5594123" y="3030008"/>
            <a:ext cx="4700059" cy="2906179"/>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10/6/2020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hr-HR" smtClean="0"/>
              <a:t>Uredite stil naslova matrice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10/6/2020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10/6/2020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hr-HR" smtClean="0"/>
              <a:t>Uredite stil naslova matrice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E331444B-B92B-4E27-8C94-BB93EAF5CB18}" type="datetimeFigureOut">
              <a:rPr lang="en-US" dirty="0"/>
              <a:t>10/6/2020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hr-HR" smtClean="0"/>
              <a:t>Uredite stil naslova matrice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smtClean="0"/>
              <a:t>Kliknite ikonu da biste dodali  sliku</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363EFA5E-FA76-400D-B3DC-F0BA90E6D107}" type="datetimeFigureOut">
              <a:rPr lang="en-US" dirty="0"/>
              <a:t>10/6/2020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hr-HR" smtClean="0"/>
              <a:t>Uredite stil naslova matrice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10/6/2020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tportal.hr/lifestyle/clanak/svjetski-dan-farmskih-zivotinja-20101002" TargetMode="External"/><Relationship Id="rId7" Type="http://schemas.openxmlformats.org/officeDocument/2006/relationships/hyperlink" Target="http://www.skole.hr/aktualno/vazni-datumi?news_id=7685" TargetMode="External"/><Relationship Id="rId2" Type="http://schemas.openxmlformats.org/officeDocument/2006/relationships/hyperlink" Target="https://www.globalnovine.eu/vijesti/svjetski-dan-vegetarijanstva-iz-godine-u-godinu-raste-broj-vegetarijanaca/" TargetMode="External"/><Relationship Id="rId1" Type="http://schemas.openxmlformats.org/officeDocument/2006/relationships/slideLayout" Target="../slideLayouts/slideLayout2.xml"/><Relationship Id="rId6" Type="http://schemas.openxmlformats.org/officeDocument/2006/relationships/hyperlink" Target="https://www.hzjz.hr/sluzba-promicanje-zdravlja/svjetski-dan-hrane/" TargetMode="External"/><Relationship Id="rId5" Type="http://schemas.openxmlformats.org/officeDocument/2006/relationships/hyperlink" Target="https://www.voda.hr/hr/novosti/medunarodni-dan-borbe-protiv-prirodnih-katastrofa" TargetMode="External"/><Relationship Id="rId4" Type="http://schemas.openxmlformats.org/officeDocument/2006/relationships/hyperlink" Target="https://www.zagorje.com/clanak/ljubimci/svjetski-je-dan-zastite-zivotinja"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soulfood.hr/vegetarijanska-prehrana-vodic-za-pocetnike-i-plan-obrok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normAutofit fontScale="90000"/>
          </a:bodyPr>
          <a:lstStyle/>
          <a:p>
            <a:pPr algn="ctr"/>
            <a:r>
              <a:rPr lang="hr-HR" dirty="0" smtClean="0"/>
              <a:t>EKO LISTOPAD</a:t>
            </a:r>
            <a:br>
              <a:rPr lang="hr-HR" dirty="0" smtClean="0"/>
            </a:br>
            <a:endParaRPr lang="hr-HR" dirty="0"/>
          </a:p>
        </p:txBody>
      </p:sp>
      <p:sp>
        <p:nvSpPr>
          <p:cNvPr id="3" name="Podnaslov 2"/>
          <p:cNvSpPr>
            <a:spLocks noGrp="1"/>
          </p:cNvSpPr>
          <p:nvPr>
            <p:ph type="subTitle" idx="1"/>
          </p:nvPr>
        </p:nvSpPr>
        <p:spPr/>
        <p:txBody>
          <a:bodyPr/>
          <a:lstStyle/>
          <a:p>
            <a:pPr algn="ctr"/>
            <a:r>
              <a:rPr lang="hr-HR" dirty="0" smtClean="0"/>
              <a:t>Eko datumi u mjesecu listopadu</a:t>
            </a:r>
          </a:p>
          <a:p>
            <a:pPr algn="ctr"/>
            <a:r>
              <a:rPr lang="hr-HR" dirty="0" smtClean="0"/>
              <a:t>Činjenice i zanimljivosti  </a:t>
            </a:r>
            <a:endParaRPr lang="hr-HR" dirty="0"/>
          </a:p>
        </p:txBody>
      </p:sp>
    </p:spTree>
    <p:extLst>
      <p:ext uri="{BB962C8B-B14F-4D97-AF65-F5344CB8AC3E}">
        <p14:creationId xmlns:p14="http://schemas.microsoft.com/office/powerpoint/2010/main" val="3927276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               Dan </a:t>
            </a:r>
            <a:r>
              <a:rPr lang="hr-HR" dirty="0" smtClean="0"/>
              <a:t>kruha u </a:t>
            </a:r>
            <a:r>
              <a:rPr lang="hr-HR" dirty="0" err="1" smtClean="0"/>
              <a:t>sš</a:t>
            </a:r>
            <a:r>
              <a:rPr lang="hr-HR" dirty="0" smtClean="0"/>
              <a:t> zlatar 2018.</a:t>
            </a:r>
            <a:endParaRPr lang="hr-HR" dirty="0"/>
          </a:p>
        </p:txBody>
      </p:sp>
      <p:pic>
        <p:nvPicPr>
          <p:cNvPr id="4" name="Rezervirano mjesto sadržaja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3333" y="1834166"/>
            <a:ext cx="8178799" cy="4871434"/>
          </a:xfrm>
        </p:spPr>
      </p:pic>
    </p:spTree>
    <p:extLst>
      <p:ext uri="{BB962C8B-B14F-4D97-AF65-F5344CB8AC3E}">
        <p14:creationId xmlns:p14="http://schemas.microsoft.com/office/powerpoint/2010/main" val="3596996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         Dan </a:t>
            </a:r>
            <a:r>
              <a:rPr lang="hr-HR" dirty="0" smtClean="0"/>
              <a:t>kruha u našoj školi 2019.</a:t>
            </a:r>
            <a:endParaRPr lang="hr-HR" dirty="0"/>
          </a:p>
        </p:txBody>
      </p:sp>
      <p:pic>
        <p:nvPicPr>
          <p:cNvPr id="4" name="Rezervirano mjesto sadržaja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5599" y="1834166"/>
            <a:ext cx="7992533" cy="5023834"/>
          </a:xfrm>
        </p:spPr>
      </p:pic>
    </p:spTree>
    <p:extLst>
      <p:ext uri="{BB962C8B-B14F-4D97-AF65-F5344CB8AC3E}">
        <p14:creationId xmlns:p14="http://schemas.microsoft.com/office/powerpoint/2010/main" val="1016492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               Dan </a:t>
            </a:r>
            <a:r>
              <a:rPr lang="hr-HR" dirty="0" smtClean="0"/>
              <a:t>kruha u našoj školi 2012.</a:t>
            </a:r>
            <a:endParaRPr lang="hr-HR" dirty="0"/>
          </a:p>
        </p:txBody>
      </p:sp>
      <p:pic>
        <p:nvPicPr>
          <p:cNvPr id="4" name="Rezervirano mjesto sadržaja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199" y="2167467"/>
            <a:ext cx="7450667" cy="4521200"/>
          </a:xfrm>
        </p:spPr>
      </p:pic>
    </p:spTree>
    <p:extLst>
      <p:ext uri="{BB962C8B-B14F-4D97-AF65-F5344CB8AC3E}">
        <p14:creationId xmlns:p14="http://schemas.microsoft.com/office/powerpoint/2010/main" val="4098450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hr-HR" dirty="0" smtClean="0"/>
              <a:t>ŽUPANIJSKA MANIFESTACIJA </a:t>
            </a:r>
            <a:r>
              <a:rPr lang="hr-HR" dirty="0" smtClean="0"/>
              <a:t/>
            </a:r>
            <a:br>
              <a:rPr lang="hr-HR" dirty="0" smtClean="0"/>
            </a:br>
            <a:r>
              <a:rPr lang="hr-HR" dirty="0" smtClean="0"/>
              <a:t>DANI </a:t>
            </a:r>
            <a:r>
              <a:rPr lang="hr-HR" dirty="0" smtClean="0"/>
              <a:t>KRUHA 2013.</a:t>
            </a:r>
            <a:endParaRPr lang="hr-HR" dirty="0"/>
          </a:p>
        </p:txBody>
      </p:sp>
      <p:pic>
        <p:nvPicPr>
          <p:cNvPr id="4" name="Rezervirano mjesto sadržaja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9601" y="2032000"/>
            <a:ext cx="7636932" cy="4572000"/>
          </a:xfrm>
        </p:spPr>
      </p:pic>
    </p:spTree>
    <p:extLst>
      <p:ext uri="{BB962C8B-B14F-4D97-AF65-F5344CB8AC3E}">
        <p14:creationId xmlns:p14="http://schemas.microsoft.com/office/powerpoint/2010/main" val="2174738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          20</a:t>
            </a:r>
            <a:r>
              <a:rPr lang="hr-HR" dirty="0" smtClean="0"/>
              <a:t>. LISTOPAD – DAN JABUKA</a:t>
            </a:r>
            <a:endParaRPr lang="hr-HR" dirty="0"/>
          </a:p>
        </p:txBody>
      </p:sp>
      <p:sp>
        <p:nvSpPr>
          <p:cNvPr id="3" name="Rezervirano mjesto sadržaja 2"/>
          <p:cNvSpPr>
            <a:spLocks noGrp="1"/>
          </p:cNvSpPr>
          <p:nvPr>
            <p:ph idx="1"/>
          </p:nvPr>
        </p:nvSpPr>
        <p:spPr/>
        <p:txBody>
          <a:bodyPr>
            <a:noAutofit/>
          </a:bodyPr>
          <a:lstStyle/>
          <a:p>
            <a:r>
              <a:rPr lang="hr-HR" sz="1600" dirty="0" smtClean="0">
                <a:latin typeface="Arial" panose="020B0604020202020204" pitchFamily="34" charset="0"/>
                <a:cs typeface="Arial" panose="020B0604020202020204" pitchFamily="34" charset="0"/>
              </a:rPr>
              <a:t>Tradiciju </a:t>
            </a:r>
            <a:r>
              <a:rPr lang="hr-HR" sz="1600" dirty="0">
                <a:latin typeface="Arial" panose="020B0604020202020204" pitchFamily="34" charset="0"/>
                <a:cs typeface="Arial" panose="020B0604020202020204" pitchFamily="34" charset="0"/>
              </a:rPr>
              <a:t>održavanja Dana jabuka 20. listopada započela je godine 1990. u Londonu organizacija </a:t>
            </a:r>
            <a:r>
              <a:rPr lang="hr-HR" sz="1600" dirty="0" err="1">
                <a:latin typeface="Arial" panose="020B0604020202020204" pitchFamily="34" charset="0"/>
                <a:cs typeface="Arial" panose="020B0604020202020204" pitchFamily="34" charset="0"/>
              </a:rPr>
              <a:t>Common</a:t>
            </a:r>
            <a:r>
              <a:rPr lang="hr-HR" sz="1600" dirty="0">
                <a:latin typeface="Arial" panose="020B0604020202020204" pitchFamily="34" charset="0"/>
                <a:cs typeface="Arial" panose="020B0604020202020204" pitchFamily="34" charset="0"/>
              </a:rPr>
              <a:t> </a:t>
            </a:r>
            <a:r>
              <a:rPr lang="hr-HR" sz="1600" dirty="0" err="1">
                <a:latin typeface="Arial" panose="020B0604020202020204" pitchFamily="34" charset="0"/>
                <a:cs typeface="Arial" panose="020B0604020202020204" pitchFamily="34" charset="0"/>
              </a:rPr>
              <a:t>Ground</a:t>
            </a:r>
            <a:r>
              <a:rPr lang="hr-HR" sz="1600" dirty="0">
                <a:latin typeface="Arial" panose="020B0604020202020204" pitchFamily="34" charset="0"/>
                <a:cs typeface="Arial" panose="020B0604020202020204" pitchFamily="34" charset="0"/>
              </a:rPr>
              <a:t> (Zajednička tla), s ciljem promicanja njenih zdravstvenih kvaliteta i demonstracije mnogobrojnih sorti jabuke koje se u Engleskoj uzgajaju</a:t>
            </a:r>
            <a:r>
              <a:rPr lang="hr-HR" sz="1600" dirty="0" smtClean="0">
                <a:latin typeface="Arial" panose="020B0604020202020204" pitchFamily="34" charset="0"/>
                <a:cs typeface="Arial" panose="020B0604020202020204" pitchFamily="34" charset="0"/>
              </a:rPr>
              <a:t>.</a:t>
            </a:r>
          </a:p>
          <a:p>
            <a:r>
              <a:rPr lang="hr-HR" sz="1600" dirty="0" smtClean="0">
                <a:latin typeface="Arial" panose="020B0604020202020204" pitchFamily="34" charset="0"/>
                <a:cs typeface="Arial" panose="020B0604020202020204" pitchFamily="34" charset="0"/>
              </a:rPr>
              <a:t> </a:t>
            </a:r>
            <a:r>
              <a:rPr lang="hr-HR" sz="1600" dirty="0">
                <a:latin typeface="Arial" panose="020B0604020202020204" pitchFamily="34" charset="0"/>
                <a:cs typeface="Arial" panose="020B0604020202020204" pitchFamily="34" charset="0"/>
              </a:rPr>
              <a:t>S vremenom su tradiciju obilježavanja Dana jabuka i drugdje u svijetu prihvatile brojne škole i udruge promičući na taj način važnost jabuke u zdravlju i prehrani ljudi.</a:t>
            </a:r>
          </a:p>
          <a:p>
            <a:r>
              <a:rPr lang="hr-HR" sz="1600" dirty="0">
                <a:latin typeface="Arial" panose="020B0604020202020204" pitchFamily="34" charset="0"/>
                <a:cs typeface="Arial" panose="020B0604020202020204" pitchFamily="34" charset="0"/>
              </a:rPr>
              <a:t/>
            </a:r>
            <a:br>
              <a:rPr lang="hr-HR" sz="1600" dirty="0">
                <a:latin typeface="Arial" panose="020B0604020202020204" pitchFamily="34" charset="0"/>
                <a:cs typeface="Arial" panose="020B0604020202020204" pitchFamily="34" charset="0"/>
              </a:rPr>
            </a:br>
            <a:r>
              <a:rPr lang="hr-HR" sz="1600" b="1" dirty="0">
                <a:latin typeface="Arial" panose="020B0604020202020204" pitchFamily="34" charset="0"/>
                <a:cs typeface="Arial" panose="020B0604020202020204" pitchFamily="34" charset="0"/>
              </a:rPr>
              <a:t>Jabuka je jedna od prvih voćki koju su ljudi uspjeli kultivirati te je tako važan dio ljudske prehrane. Poznato je da se svakodnevnim konzumiranjem jabuka može spriječiti pojava mnogih zdravstvenih poteškoća i oboljenja.</a:t>
            </a:r>
            <a:br>
              <a:rPr lang="hr-HR" sz="1600" b="1" dirty="0">
                <a:latin typeface="Arial" panose="020B0604020202020204" pitchFamily="34" charset="0"/>
                <a:cs typeface="Arial" panose="020B0604020202020204" pitchFamily="34" charset="0"/>
              </a:rPr>
            </a:br>
            <a:r>
              <a:rPr lang="hr-HR" sz="1600" dirty="0">
                <a:latin typeface="Arial" panose="020B0604020202020204" pitchFamily="34" charset="0"/>
                <a:cs typeface="Arial" panose="020B0604020202020204" pitchFamily="34" charset="0"/>
              </a:rPr>
              <a:t/>
            </a:r>
            <a:br>
              <a:rPr lang="hr-HR" sz="1600" dirty="0">
                <a:latin typeface="Arial" panose="020B0604020202020204" pitchFamily="34" charset="0"/>
                <a:cs typeface="Arial" panose="020B0604020202020204" pitchFamily="34" charset="0"/>
              </a:rPr>
            </a:br>
            <a:r>
              <a:rPr lang="hr-HR" sz="1600" dirty="0">
                <a:latin typeface="Arial" panose="020B0604020202020204" pitchFamily="34" charset="0"/>
                <a:cs typeface="Arial" panose="020B0604020202020204" pitchFamily="34" charset="0"/>
              </a:rPr>
              <a:t>Jabuka je </a:t>
            </a:r>
            <a:r>
              <a:rPr lang="hr-HR" sz="1600" dirty="0" smtClean="0">
                <a:latin typeface="Arial" panose="020B0604020202020204" pitchFamily="34" charset="0"/>
                <a:cs typeface="Arial" panose="020B0604020202020204" pitchFamily="34" charset="0"/>
              </a:rPr>
              <a:t>prava </a:t>
            </a:r>
            <a:r>
              <a:rPr lang="hr-HR" sz="1600" dirty="0">
                <a:latin typeface="Arial" panose="020B0604020202020204" pitchFamily="34" charset="0"/>
                <a:cs typeface="Arial" panose="020B0604020202020204" pitchFamily="34" charset="0"/>
              </a:rPr>
              <a:t>mala riznica sastojaka koji pozitivno utječu na naš organizam. </a:t>
            </a:r>
            <a:endParaRPr lang="hr-HR" sz="1600" dirty="0" smtClean="0">
              <a:latin typeface="Arial" panose="020B0604020202020204" pitchFamily="34" charset="0"/>
              <a:cs typeface="Arial" panose="020B0604020202020204" pitchFamily="34" charset="0"/>
            </a:endParaRPr>
          </a:p>
          <a:p>
            <a:r>
              <a:rPr lang="hr-HR" sz="1600" dirty="0" smtClean="0">
                <a:latin typeface="Arial" panose="020B0604020202020204" pitchFamily="34" charset="0"/>
                <a:cs typeface="Arial" panose="020B0604020202020204" pitchFamily="34" charset="0"/>
              </a:rPr>
              <a:t>Ovisno </a:t>
            </a:r>
            <a:r>
              <a:rPr lang="hr-HR" sz="1600" dirty="0">
                <a:latin typeface="Arial" panose="020B0604020202020204" pitchFamily="34" charset="0"/>
                <a:cs typeface="Arial" panose="020B0604020202020204" pitchFamily="34" charset="0"/>
              </a:rPr>
              <a:t>o sorti, 100 g jabuke sadrži otprilike 85 g vode, 10,9 g ugljikohidrata te 3 g dijetalnih vlakana. U jabuci ima i do 40 mg vitamina C, potom vitamina A, E, B1, B2, B6 te beta-</a:t>
            </a:r>
            <a:r>
              <a:rPr lang="hr-HR" sz="1600" dirty="0" err="1">
                <a:latin typeface="Arial" panose="020B0604020202020204" pitchFamily="34" charset="0"/>
                <a:cs typeface="Arial" panose="020B0604020202020204" pitchFamily="34" charset="0"/>
              </a:rPr>
              <a:t>karotena</a:t>
            </a:r>
            <a:r>
              <a:rPr lang="hr-HR" sz="1600" dirty="0">
                <a:latin typeface="Arial" panose="020B0604020202020204" pitchFamily="34" charset="0"/>
                <a:cs typeface="Arial" panose="020B0604020202020204" pitchFamily="34" charset="0"/>
              </a:rPr>
              <a:t>. </a:t>
            </a:r>
            <a:endParaRPr lang="hr-HR" sz="1600" dirty="0" smtClean="0">
              <a:latin typeface="Arial" panose="020B0604020202020204" pitchFamily="34" charset="0"/>
              <a:cs typeface="Arial" panose="020B0604020202020204" pitchFamily="34" charset="0"/>
            </a:endParaRPr>
          </a:p>
          <a:p>
            <a:r>
              <a:rPr lang="hr-HR" sz="1600" dirty="0" smtClean="0">
                <a:latin typeface="Arial" panose="020B0604020202020204" pitchFamily="34" charset="0"/>
                <a:cs typeface="Arial" panose="020B0604020202020204" pitchFamily="34" charset="0"/>
              </a:rPr>
              <a:t>Ona </a:t>
            </a:r>
            <a:r>
              <a:rPr lang="hr-HR" sz="1600" dirty="0">
                <a:latin typeface="Arial" panose="020B0604020202020204" pitchFamily="34" charset="0"/>
                <a:cs typeface="Arial" panose="020B0604020202020204" pitchFamily="34" charset="0"/>
              </a:rPr>
              <a:t>sadrži i minerale, mnogo kalija (100 do 180 mg) te kalcij, fosfor, magnezij i željezo. </a:t>
            </a:r>
            <a:endParaRPr lang="hr-HR" sz="1600" dirty="0" smtClean="0">
              <a:latin typeface="Arial" panose="020B0604020202020204" pitchFamily="34" charset="0"/>
              <a:cs typeface="Arial" panose="020B0604020202020204" pitchFamily="34" charset="0"/>
            </a:endParaRPr>
          </a:p>
          <a:p>
            <a:r>
              <a:rPr lang="hr-HR" sz="1600" b="1" dirty="0" smtClean="0">
                <a:latin typeface="Arial" panose="020B0604020202020204" pitchFamily="34" charset="0"/>
                <a:cs typeface="Arial" panose="020B0604020202020204" pitchFamily="34" charset="0"/>
              </a:rPr>
              <a:t>Zahvaljujući </a:t>
            </a:r>
            <a:r>
              <a:rPr lang="hr-HR" sz="1600" b="1" dirty="0">
                <a:latin typeface="Arial" panose="020B0604020202020204" pitchFamily="34" charset="0"/>
                <a:cs typeface="Arial" panose="020B0604020202020204" pitchFamily="34" charset="0"/>
              </a:rPr>
              <a:t>velikom udjelu ugljikohidrata, posebno fruktozi i glukozi, opskrbljuje organizam energijom te sprječava umor i gubitak koncentracije.</a:t>
            </a:r>
          </a:p>
          <a:p>
            <a:endParaRPr lang="hr-H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1233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            </a:t>
            </a:r>
            <a:r>
              <a:rPr lang="hr-HR" dirty="0" smtClean="0"/>
              <a:t>   </a:t>
            </a:r>
            <a:r>
              <a:rPr lang="hr-HR" dirty="0" smtClean="0"/>
              <a:t>Dan jabuka u </a:t>
            </a:r>
            <a:r>
              <a:rPr lang="hr-HR" dirty="0" err="1" smtClean="0"/>
              <a:t>sš</a:t>
            </a:r>
            <a:r>
              <a:rPr lang="hr-HR" dirty="0" smtClean="0"/>
              <a:t> zlatar 2015.</a:t>
            </a:r>
            <a:endParaRPr lang="hr-HR" dirty="0"/>
          </a:p>
        </p:txBody>
      </p:sp>
      <p:pic>
        <p:nvPicPr>
          <p:cNvPr id="4" name="Rezervirano mjesto sadržaja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23067" y="1998134"/>
            <a:ext cx="6366934" cy="4622799"/>
          </a:xfrm>
        </p:spPr>
      </p:pic>
    </p:spTree>
    <p:extLst>
      <p:ext uri="{BB962C8B-B14F-4D97-AF65-F5344CB8AC3E}">
        <p14:creationId xmlns:p14="http://schemas.microsoft.com/office/powerpoint/2010/main" val="42608322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23121" y="702428"/>
            <a:ext cx="9613861" cy="1080938"/>
          </a:xfrm>
        </p:spPr>
        <p:txBody>
          <a:bodyPr>
            <a:normAutofit/>
          </a:bodyPr>
          <a:lstStyle/>
          <a:p>
            <a:r>
              <a:rPr lang="hr-HR" dirty="0" smtClean="0"/>
              <a:t>20.10. 2015. akcija Crvenog križa u SŠ Zlatar</a:t>
            </a:r>
            <a:endParaRPr lang="hr-HR" dirty="0"/>
          </a:p>
        </p:txBody>
      </p:sp>
      <p:pic>
        <p:nvPicPr>
          <p:cNvPr id="4" name="Rezervirano mjesto sadržaja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3122" y="1711796"/>
            <a:ext cx="5161678" cy="3402071"/>
          </a:xfrm>
        </p:spPr>
      </p:pic>
      <p:sp>
        <p:nvSpPr>
          <p:cNvPr id="5" name="Pravokutnik 4"/>
          <p:cNvSpPr/>
          <p:nvPr/>
        </p:nvSpPr>
        <p:spPr>
          <a:xfrm>
            <a:off x="5384800" y="2136339"/>
            <a:ext cx="6400800" cy="2585323"/>
          </a:xfrm>
          <a:prstGeom prst="rect">
            <a:avLst/>
          </a:prstGeom>
        </p:spPr>
        <p:txBody>
          <a:bodyPr wrap="square">
            <a:spAutoFit/>
          </a:bodyPr>
          <a:lstStyle/>
          <a:p>
            <a:r>
              <a:rPr lang="hr-HR" dirty="0"/>
              <a:t>Hrvatski crveni križ s područja Zlatara organizirao je podjelu jabuka za osam osnovnih  škola i dvije srednje škole te vrtićima, umirovljenicima i socijalno ugroženim obiteljima. </a:t>
            </a:r>
            <a:endParaRPr lang="hr-HR" dirty="0" smtClean="0"/>
          </a:p>
          <a:p>
            <a:r>
              <a:rPr lang="hr-HR" dirty="0" smtClean="0"/>
              <a:t> </a:t>
            </a:r>
            <a:r>
              <a:rPr lang="hr-HR" dirty="0"/>
              <a:t>Srednja škola Zlatar je </a:t>
            </a:r>
            <a:r>
              <a:rPr lang="hr-HR" dirty="0" smtClean="0"/>
              <a:t> 2015. </a:t>
            </a:r>
            <a:r>
              <a:rPr lang="hr-HR" dirty="0"/>
              <a:t>godine sudjelovala kao sabirni centar gdje je dopremljeno 10 tona jabuka, a koje su se </a:t>
            </a:r>
            <a:r>
              <a:rPr lang="hr-HR" dirty="0" smtClean="0"/>
              <a:t>odvozile </a:t>
            </a:r>
            <a:r>
              <a:rPr lang="hr-HR" dirty="0"/>
              <a:t>namijenjenim subjektima. </a:t>
            </a:r>
            <a:endParaRPr lang="hr-HR" dirty="0" smtClean="0"/>
          </a:p>
          <a:p>
            <a:r>
              <a:rPr lang="hr-HR" dirty="0" smtClean="0"/>
              <a:t>Učenici </a:t>
            </a:r>
            <a:r>
              <a:rPr lang="hr-HR" dirty="0"/>
              <a:t>Srednje škole  Zlatar </a:t>
            </a:r>
            <a:r>
              <a:rPr lang="hr-HR" dirty="0"/>
              <a:t>i</a:t>
            </a:r>
            <a:r>
              <a:rPr lang="hr-HR" dirty="0" smtClean="0"/>
              <a:t> zaposlenici s </a:t>
            </a:r>
            <a:r>
              <a:rPr lang="hr-HR" dirty="0"/>
              <a:t>ponosom su pridonijeli uspješnom provođenju akcije </a:t>
            </a:r>
            <a:r>
              <a:rPr lang="hr-HR" dirty="0" smtClean="0"/>
              <a:t>.</a:t>
            </a:r>
            <a:endParaRPr lang="hr-HR" dirty="0"/>
          </a:p>
        </p:txBody>
      </p:sp>
    </p:spTree>
    <p:extLst>
      <p:ext uri="{BB962C8B-B14F-4D97-AF65-F5344CB8AC3E}">
        <p14:creationId xmlns:p14="http://schemas.microsoft.com/office/powerpoint/2010/main" val="37248337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Izvori tekstova:</a:t>
            </a:r>
            <a:endParaRPr lang="hr-HR" dirty="0"/>
          </a:p>
        </p:txBody>
      </p:sp>
      <p:sp>
        <p:nvSpPr>
          <p:cNvPr id="3" name="Rezervirano mjesto sadržaja 2"/>
          <p:cNvSpPr>
            <a:spLocks noGrp="1"/>
          </p:cNvSpPr>
          <p:nvPr>
            <p:ph idx="1"/>
          </p:nvPr>
        </p:nvSpPr>
        <p:spPr/>
        <p:txBody>
          <a:bodyPr/>
          <a:lstStyle/>
          <a:p>
            <a:r>
              <a:rPr lang="hr-HR" dirty="0">
                <a:hlinkClick r:id="rId2"/>
              </a:rPr>
              <a:t>https://</a:t>
            </a:r>
            <a:r>
              <a:rPr lang="hr-HR" dirty="0" smtClean="0">
                <a:hlinkClick r:id="rId2"/>
              </a:rPr>
              <a:t>www.globalnovine.eu/vijesti/svjetski-dan-vegetarijanstva-iz-godine-u-godinu-raste-broj-vegetarijanaca/</a:t>
            </a:r>
            <a:endParaRPr lang="hr-HR" dirty="0" smtClean="0"/>
          </a:p>
          <a:p>
            <a:endParaRPr lang="hr-HR" dirty="0"/>
          </a:p>
        </p:txBody>
      </p:sp>
      <p:sp>
        <p:nvSpPr>
          <p:cNvPr id="4" name="Pravokutnik 3"/>
          <p:cNvSpPr/>
          <p:nvPr/>
        </p:nvSpPr>
        <p:spPr>
          <a:xfrm>
            <a:off x="880533" y="3105835"/>
            <a:ext cx="8263467" cy="3416320"/>
          </a:xfrm>
          <a:prstGeom prst="rect">
            <a:avLst/>
          </a:prstGeom>
        </p:spPr>
        <p:txBody>
          <a:bodyPr wrap="square">
            <a:spAutoFit/>
          </a:bodyPr>
          <a:lstStyle/>
          <a:p>
            <a:r>
              <a:rPr lang="hr-HR" dirty="0">
                <a:hlinkClick r:id="rId3"/>
              </a:rPr>
              <a:t>https://</a:t>
            </a:r>
            <a:r>
              <a:rPr lang="hr-HR" dirty="0" smtClean="0">
                <a:hlinkClick r:id="rId3"/>
              </a:rPr>
              <a:t>www.tportal.hr/lifestyle/clanak/svjetski-dan-farmskih-zivotinja-20101002</a:t>
            </a:r>
            <a:endParaRPr lang="hr-HR" dirty="0" smtClean="0"/>
          </a:p>
          <a:p>
            <a:endParaRPr lang="hr-HR" dirty="0" smtClean="0"/>
          </a:p>
          <a:p>
            <a:r>
              <a:rPr lang="hr-HR" dirty="0">
                <a:hlinkClick r:id="rId4"/>
              </a:rPr>
              <a:t>https://</a:t>
            </a:r>
            <a:r>
              <a:rPr lang="hr-HR" dirty="0" smtClean="0">
                <a:hlinkClick r:id="rId4"/>
              </a:rPr>
              <a:t>www.zagorje.com/clanak/ljubimci/svjetski-je-dan-zastite-zivotinja</a:t>
            </a:r>
            <a:endParaRPr lang="hr-HR" dirty="0" smtClean="0"/>
          </a:p>
          <a:p>
            <a:endParaRPr lang="hr-HR" dirty="0"/>
          </a:p>
          <a:p>
            <a:r>
              <a:rPr lang="hr-HR" dirty="0">
                <a:hlinkClick r:id="rId5"/>
              </a:rPr>
              <a:t>https://</a:t>
            </a:r>
            <a:r>
              <a:rPr lang="hr-HR" dirty="0" smtClean="0">
                <a:hlinkClick r:id="rId5"/>
              </a:rPr>
              <a:t>www.voda.hr/hr/novosti/medunarodni-dan-borbe-protiv-prirodnih-katastrofa</a:t>
            </a:r>
            <a:endParaRPr lang="hr-HR" dirty="0" smtClean="0"/>
          </a:p>
          <a:p>
            <a:endParaRPr lang="hr-HR" dirty="0" smtClean="0"/>
          </a:p>
          <a:p>
            <a:r>
              <a:rPr lang="hr-HR" dirty="0">
                <a:hlinkClick r:id="rId6"/>
              </a:rPr>
              <a:t>https://www.hzjz.hr/sluzba-promicanje-zdravlja/svjetski-dan-hrane</a:t>
            </a:r>
            <a:r>
              <a:rPr lang="hr-HR" dirty="0" smtClean="0">
                <a:hlinkClick r:id="rId6"/>
              </a:rPr>
              <a:t>/</a:t>
            </a:r>
            <a:endParaRPr lang="hr-HR" dirty="0" smtClean="0"/>
          </a:p>
          <a:p>
            <a:r>
              <a:rPr lang="hr-HR" dirty="0">
                <a:hlinkClick r:id="rId7"/>
              </a:rPr>
              <a:t>http://</a:t>
            </a:r>
            <a:r>
              <a:rPr lang="hr-HR" dirty="0" smtClean="0">
                <a:hlinkClick r:id="rId7"/>
              </a:rPr>
              <a:t>www.skole.hr/aktualno/vazni-datumi?news_id=7685</a:t>
            </a:r>
            <a:endParaRPr lang="hr-HR" dirty="0" smtClean="0"/>
          </a:p>
          <a:p>
            <a:endParaRPr lang="hr-HR" dirty="0" smtClean="0"/>
          </a:p>
          <a:p>
            <a:r>
              <a:rPr lang="hr-HR" dirty="0"/>
              <a:t>http://www.ss-zlatar.skole.hr/</a:t>
            </a:r>
            <a:endParaRPr lang="hr-HR" dirty="0"/>
          </a:p>
        </p:txBody>
      </p:sp>
    </p:spTree>
    <p:extLst>
      <p:ext uri="{BB962C8B-B14F-4D97-AF65-F5344CB8AC3E}">
        <p14:creationId xmlns:p14="http://schemas.microsoft.com/office/powerpoint/2010/main" val="1402739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1. Listopad – SVJETSKI DAN VEGETARIJANSTVA</a:t>
            </a:r>
            <a:endParaRPr lang="hr-HR" dirty="0"/>
          </a:p>
        </p:txBody>
      </p:sp>
      <p:sp>
        <p:nvSpPr>
          <p:cNvPr id="3" name="Rezervirano mjesto sadržaja 2"/>
          <p:cNvSpPr>
            <a:spLocks noGrp="1"/>
          </p:cNvSpPr>
          <p:nvPr>
            <p:ph idx="1"/>
          </p:nvPr>
        </p:nvSpPr>
        <p:spPr>
          <a:xfrm>
            <a:off x="680321" y="2336873"/>
            <a:ext cx="9613861" cy="3599316"/>
          </a:xfrm>
        </p:spPr>
        <p:txBody>
          <a:bodyPr>
            <a:normAutofit fontScale="92500" lnSpcReduction="10000"/>
          </a:bodyPr>
          <a:lstStyle/>
          <a:p>
            <a:r>
              <a:rPr lang="hr-HR" dirty="0"/>
              <a:t>Sve se više ljudi odlučuje na vegetarijanski tip prehrane, što potvrđuje činjenica da je svaka deseta osoba vegetarijanac, a prema posljednjim podacima u Hrvatskoj ih ima 200.000, poručuju Prijatelji životinja. </a:t>
            </a:r>
            <a:endParaRPr lang="hr-HR" dirty="0" smtClean="0"/>
          </a:p>
          <a:p>
            <a:r>
              <a:rPr lang="hr-HR" dirty="0" smtClean="0"/>
              <a:t>Svjetski </a:t>
            </a:r>
            <a:r>
              <a:rPr lang="hr-HR" dirty="0"/>
              <a:t>dan vegetarijanstva obilježava se 1. listopada još od 1977. godine.</a:t>
            </a:r>
          </a:p>
          <a:p>
            <a:r>
              <a:rPr lang="hr-HR" dirty="0" smtClean="0"/>
              <a:t>Vegetarijanci </a:t>
            </a:r>
            <a:r>
              <a:rPr lang="hr-HR" dirty="0"/>
              <a:t>izbjegavaju konzumaciju mesa, ribe i peradi. Ovakav tip prehrane ima vrlo povoljan učinak na zdravlje svojim većim unosom hranjivih tvari poput vitamina E i C, vlakana, magnezija, piše </a:t>
            </a:r>
            <a:r>
              <a:rPr lang="hr-HR" dirty="0">
                <a:hlinkClick r:id="rId2"/>
              </a:rPr>
              <a:t>Soul </a:t>
            </a:r>
            <a:r>
              <a:rPr lang="hr-HR" dirty="0" err="1">
                <a:hlinkClick r:id="rId2"/>
              </a:rPr>
              <a:t>Food</a:t>
            </a:r>
            <a:r>
              <a:rPr lang="hr-HR" dirty="0"/>
              <a:t>.</a:t>
            </a:r>
          </a:p>
          <a:p>
            <a:r>
              <a:rPr lang="hr-HR" dirty="0"/>
              <a:t>Znanstvene studije dokazale su da vegetarijanska prehrana ima brojne zdravstvene </a:t>
            </a:r>
            <a:r>
              <a:rPr lang="hr-HR" dirty="0" err="1"/>
              <a:t>benefite</a:t>
            </a:r>
            <a:r>
              <a:rPr lang="hr-HR" dirty="0"/>
              <a:t>, a samo neki od njih su mršavljenje, smanjenje rizika od raka, stabilizacija šećera u krvi i zdravlje srca.</a:t>
            </a:r>
          </a:p>
          <a:p>
            <a:endParaRPr lang="hr-HR" dirty="0"/>
          </a:p>
        </p:txBody>
      </p:sp>
    </p:spTree>
    <p:extLst>
      <p:ext uri="{BB962C8B-B14F-4D97-AF65-F5344CB8AC3E}">
        <p14:creationId xmlns:p14="http://schemas.microsoft.com/office/powerpoint/2010/main" val="2883177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2. LISTOPAD – SVJETSKI DAN FARMSKIH ŽIVOTINJA</a:t>
            </a:r>
            <a:endParaRPr lang="hr-HR" dirty="0"/>
          </a:p>
        </p:txBody>
      </p:sp>
      <p:sp>
        <p:nvSpPr>
          <p:cNvPr id="3" name="Rezervirano mjesto sadržaja 2"/>
          <p:cNvSpPr>
            <a:spLocks noGrp="1"/>
          </p:cNvSpPr>
          <p:nvPr>
            <p:ph idx="1"/>
          </p:nvPr>
        </p:nvSpPr>
        <p:spPr/>
        <p:txBody>
          <a:bodyPr/>
          <a:lstStyle/>
          <a:p>
            <a:r>
              <a:rPr lang="hr-HR" dirty="0"/>
              <a:t>Svjetski dan </a:t>
            </a:r>
            <a:r>
              <a:rPr lang="hr-HR" dirty="0" err="1"/>
              <a:t>farmskih</a:t>
            </a:r>
            <a:r>
              <a:rPr lang="hr-HR" dirty="0"/>
              <a:t> životinja obilježava se na rođendan vegetarijanca </a:t>
            </a:r>
            <a:r>
              <a:rPr lang="hr-HR" dirty="0" err="1"/>
              <a:t>Mahatme</a:t>
            </a:r>
            <a:r>
              <a:rPr lang="hr-HR" dirty="0"/>
              <a:t> Gandhija da bi se skrenula pozornost na patnju više od 50 milijardi krava, svinja, pilića i drugih svjesnih bića koja godišnje stradavaju na farmama i u klaonicama diljem </a:t>
            </a:r>
            <a:r>
              <a:rPr lang="hr-HR" dirty="0" smtClean="0"/>
              <a:t>svijeta.</a:t>
            </a:r>
          </a:p>
          <a:p>
            <a:pPr marL="0" indent="0">
              <a:buNone/>
            </a:pPr>
            <a:r>
              <a:rPr lang="hr-HR" dirty="0" smtClean="0"/>
              <a:t> </a:t>
            </a:r>
            <a:endParaRPr lang="hr-HR" dirty="0"/>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8667" y="4136531"/>
            <a:ext cx="3793066" cy="2433602"/>
          </a:xfrm>
          <a:prstGeom prst="rect">
            <a:avLst/>
          </a:prstGeom>
        </p:spPr>
      </p:pic>
    </p:spTree>
    <p:extLst>
      <p:ext uri="{BB962C8B-B14F-4D97-AF65-F5344CB8AC3E}">
        <p14:creationId xmlns:p14="http://schemas.microsoft.com/office/powerpoint/2010/main" val="1722323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4. LISTOPAD – SVJETSKI DAN zaštite životinja</a:t>
            </a:r>
            <a:endParaRPr lang="hr-HR" dirty="0"/>
          </a:p>
        </p:txBody>
      </p:sp>
      <p:sp>
        <p:nvSpPr>
          <p:cNvPr id="3" name="Rezervirano mjesto sadržaja 2"/>
          <p:cNvSpPr>
            <a:spLocks noGrp="1"/>
          </p:cNvSpPr>
          <p:nvPr>
            <p:ph idx="1"/>
          </p:nvPr>
        </p:nvSpPr>
        <p:spPr/>
        <p:txBody>
          <a:bodyPr>
            <a:normAutofit lnSpcReduction="10000"/>
          </a:bodyPr>
          <a:lstStyle/>
          <a:p>
            <a:r>
              <a:rPr lang="hr-HR" dirty="0"/>
              <a:t>Za Svjetski </a:t>
            </a:r>
            <a:r>
              <a:rPr lang="hr-HR" dirty="0" smtClean="0"/>
              <a:t>dan zaštite životinja </a:t>
            </a:r>
            <a:r>
              <a:rPr lang="hr-HR" dirty="0"/>
              <a:t>odabran </a:t>
            </a:r>
            <a:r>
              <a:rPr lang="hr-HR" dirty="0" smtClean="0"/>
              <a:t>je 4</a:t>
            </a:r>
            <a:r>
              <a:rPr lang="hr-HR" dirty="0"/>
              <a:t>. listopada jer se toga dana slavi svetkovina sv. Franja Asiškog, sveca zaštitnika </a:t>
            </a:r>
            <a:r>
              <a:rPr lang="hr-HR" dirty="0" smtClean="0"/>
              <a:t>životinja.</a:t>
            </a:r>
          </a:p>
          <a:p>
            <a:endParaRPr lang="hr-HR" dirty="0"/>
          </a:p>
          <a:p>
            <a:pPr marL="0" indent="0">
              <a:buNone/>
            </a:pPr>
            <a:r>
              <a:rPr lang="hr-HR" dirty="0" smtClean="0"/>
              <a:t>                      </a:t>
            </a:r>
          </a:p>
          <a:p>
            <a:endParaRPr lang="hr-HR" dirty="0"/>
          </a:p>
          <a:p>
            <a:r>
              <a:rPr lang="hr-HR" dirty="0"/>
              <a:t/>
            </a:r>
            <a:br>
              <a:rPr lang="hr-HR" dirty="0"/>
            </a:br>
            <a:r>
              <a:rPr lang="hr-HR" dirty="0" smtClean="0"/>
              <a:t>Dan </a:t>
            </a:r>
            <a:r>
              <a:rPr lang="hr-HR" dirty="0"/>
              <a:t>je to posvećen pravima životinja i njihovu blagostanju, s posebnim naglaskom na odnosu čovjeka prema ostalim životinjama i važnosti svih životinja za život na Zemlji.</a:t>
            </a:r>
          </a:p>
          <a:p>
            <a:endParaRPr lang="hr-HR" dirty="0"/>
          </a:p>
        </p:txBody>
      </p:sp>
      <p:pic>
        <p:nvPicPr>
          <p:cNvPr id="6" name="Slika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2687" y="3234267"/>
            <a:ext cx="3389313" cy="1710266"/>
          </a:xfrm>
          <a:prstGeom prst="rect">
            <a:avLst/>
          </a:prstGeom>
        </p:spPr>
      </p:pic>
    </p:spTree>
    <p:extLst>
      <p:ext uri="{BB962C8B-B14F-4D97-AF65-F5344CB8AC3E}">
        <p14:creationId xmlns:p14="http://schemas.microsoft.com/office/powerpoint/2010/main" val="399010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13. LISTOPAD – MEĐUNARODNI DAN SMANJENJA PRIRODNIH KATASTROFA</a:t>
            </a:r>
            <a:endParaRPr lang="hr-HR" dirty="0"/>
          </a:p>
        </p:txBody>
      </p:sp>
      <p:sp>
        <p:nvSpPr>
          <p:cNvPr id="3" name="Rezervirano mjesto sadržaja 2"/>
          <p:cNvSpPr>
            <a:spLocks noGrp="1"/>
          </p:cNvSpPr>
          <p:nvPr>
            <p:ph idx="1"/>
          </p:nvPr>
        </p:nvSpPr>
        <p:spPr/>
        <p:txBody>
          <a:bodyPr>
            <a:normAutofit fontScale="77500" lnSpcReduction="20000"/>
          </a:bodyPr>
          <a:lstStyle/>
          <a:p>
            <a:r>
              <a:rPr lang="hr-HR" dirty="0"/>
              <a:t>Međunarodni dan smanjenja rizika od katastrofa posvećen je očuvanju okoliša i sprečavanju rizika od prirodnih katastrofa</a:t>
            </a:r>
            <a:r>
              <a:rPr lang="hr-HR" dirty="0" smtClean="0"/>
              <a:t>.</a:t>
            </a:r>
          </a:p>
          <a:p>
            <a:r>
              <a:rPr lang="hr-HR" dirty="0"/>
              <a:t>  Inicijativa je započela 1989. godine nakon poziva Opće skupštine Ujedinjenih Naroda koja Međunarodni dan smanjenja rizika od katastrofa vidi kao način promoviranja kulture svijesti o rizicima i smanjenju rizika što uključuje prevenciju katastrofa, ublažavanje posljedica i spremnost na odgovor. </a:t>
            </a:r>
            <a:endParaRPr lang="hr-HR" dirty="0" smtClean="0"/>
          </a:p>
          <a:p>
            <a:r>
              <a:rPr lang="hr-HR" dirty="0" smtClean="0"/>
              <a:t>Do </a:t>
            </a:r>
            <a:r>
              <a:rPr lang="hr-HR" dirty="0"/>
              <a:t>2009. godine kao dan smanjenja rizika obilježavala se druga srijeda u listopadu, a nakon 2009. godine usvojen je 13. listopada kao Međunarodni dan smanjenja rizika od katastrofa.</a:t>
            </a:r>
          </a:p>
          <a:p>
            <a:r>
              <a:rPr lang="hr-HR" sz="2800" dirty="0"/>
              <a:t>Godišnje se na Zemlji dogode stotine elementarnih nepogoda s nesagledivim posljedicama, ljudskim žrtvama i materijalnom štetom. Zadnjih godina se pokazao paradoks modernog vremena - što je veći stupanj tehnološke razvijenosti, to je veća izloženost prirodnim katastrofama, a njihovi su učinci razorniji.</a:t>
            </a:r>
          </a:p>
          <a:p>
            <a:endParaRPr lang="hr-HR" dirty="0"/>
          </a:p>
        </p:txBody>
      </p:sp>
    </p:spTree>
    <p:extLst>
      <p:ext uri="{BB962C8B-B14F-4D97-AF65-F5344CB8AC3E}">
        <p14:creationId xmlns:p14="http://schemas.microsoft.com/office/powerpoint/2010/main" val="3454356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13. Listopad – Dan borbe protiv prirodnih katastrofa</a:t>
            </a:r>
            <a:endParaRPr lang="hr-HR" dirty="0"/>
          </a:p>
        </p:txBody>
      </p:sp>
      <p:pic>
        <p:nvPicPr>
          <p:cNvPr id="6" name="Rezervirano mjesto sadržaja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4667" y="2133600"/>
            <a:ext cx="8585200" cy="4368800"/>
          </a:xfrm>
        </p:spPr>
      </p:pic>
    </p:spTree>
    <p:extLst>
      <p:ext uri="{BB962C8B-B14F-4D97-AF65-F5344CB8AC3E}">
        <p14:creationId xmlns:p14="http://schemas.microsoft.com/office/powerpoint/2010/main" val="2762721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16. LISTOPAD – SVJETSKI DAN HRANE</a:t>
            </a:r>
            <a:endParaRPr lang="hr-HR" dirty="0"/>
          </a:p>
        </p:txBody>
      </p:sp>
      <p:sp>
        <p:nvSpPr>
          <p:cNvPr id="3" name="Rezervirano mjesto sadržaja 2"/>
          <p:cNvSpPr>
            <a:spLocks noGrp="1"/>
          </p:cNvSpPr>
          <p:nvPr>
            <p:ph idx="1"/>
          </p:nvPr>
        </p:nvSpPr>
        <p:spPr/>
        <p:txBody>
          <a:bodyPr>
            <a:normAutofit fontScale="70000" lnSpcReduction="20000"/>
          </a:bodyPr>
          <a:lstStyle/>
          <a:p>
            <a:r>
              <a:rPr lang="hr-HR" dirty="0"/>
              <a:t>Svjetski dan hrane se svake godine obilježava 16. listopada, na dan kad je 1945. godine u sklopu Ujedinjenih naroda (UN) osnovana Organizacija za prehranu i poljoprivredu. </a:t>
            </a:r>
            <a:endParaRPr lang="hr-HR" dirty="0" smtClean="0"/>
          </a:p>
          <a:p>
            <a:r>
              <a:rPr lang="hr-HR" dirty="0" smtClean="0"/>
              <a:t>Ovaj </a:t>
            </a:r>
            <a:r>
              <a:rPr lang="hr-HR" dirty="0"/>
              <a:t>se dan obilježava u više od 150 zemalja svijeta</a:t>
            </a:r>
            <a:r>
              <a:rPr lang="hr-HR" dirty="0" smtClean="0"/>
              <a:t>.</a:t>
            </a:r>
          </a:p>
          <a:p>
            <a:r>
              <a:rPr lang="hr-HR" dirty="0"/>
              <a:t>Prema nedavno objavljenim Održivim ciljevima razvoja, jedan od najvećih izazova s kojima se svijet susreće je vezan uz osiguranje dovoljne količine hrane za sve</a:t>
            </a:r>
            <a:r>
              <a:rPr lang="hr-HR" dirty="0" smtClean="0"/>
              <a:t>.</a:t>
            </a:r>
          </a:p>
          <a:p>
            <a:r>
              <a:rPr lang="hr-HR" dirty="0" smtClean="0"/>
              <a:t> </a:t>
            </a:r>
            <a:r>
              <a:rPr lang="hr-HR" dirty="0"/>
              <a:t>Naime, prema sadašnjim predviđanjima će do 2050. godine na svijetu živjeti 10 milijardi </a:t>
            </a:r>
            <a:r>
              <a:rPr lang="hr-HR" dirty="0" smtClean="0"/>
              <a:t>ljudi</a:t>
            </a:r>
            <a:r>
              <a:rPr lang="hr-HR" dirty="0" smtClean="0"/>
              <a:t>, </a:t>
            </a:r>
            <a:r>
              <a:rPr lang="hr-HR" dirty="0"/>
              <a:t>a trenutno ne postoji dovoljno prehrambenih izvora koji mogu zadovoljiti nutritivne potrebe tako velike svjetske populacije. </a:t>
            </a:r>
            <a:endParaRPr lang="hr-HR" dirty="0" smtClean="0"/>
          </a:p>
          <a:p>
            <a:r>
              <a:rPr lang="hr-HR" dirty="0" smtClean="0"/>
              <a:t>Da </a:t>
            </a:r>
            <a:r>
              <a:rPr lang="hr-HR" dirty="0"/>
              <a:t>bi se osigurala dovoljna količina hrane za još dodatnih dva milijuna ljudi u 2050. godini, proizvodnja bi trebala narasti za čak 50 posto na globalnoj razini. </a:t>
            </a:r>
            <a:endParaRPr lang="hr-HR" dirty="0" smtClean="0"/>
          </a:p>
          <a:p>
            <a:r>
              <a:rPr lang="hr-HR" sz="2600" b="1" dirty="0" smtClean="0"/>
              <a:t>Sigurnost </a:t>
            </a:r>
            <a:r>
              <a:rPr lang="hr-HR" sz="2600" b="1" dirty="0"/>
              <a:t>hrane je kompleksno pitanje koje zahtijeva holistički pristup u svim područjima – pothranjenost, proizvodnja, doprinosi malih proizvođača, fleksibilnost u proizvodnim pogonima i stabilno korištenje dostupne </a:t>
            </a:r>
            <a:r>
              <a:rPr lang="hr-HR" sz="2600" b="1" dirty="0" err="1"/>
              <a:t>bioraznolikosti</a:t>
            </a:r>
            <a:r>
              <a:rPr lang="hr-HR" sz="2600" b="1" dirty="0"/>
              <a:t> i genetskih izvora.</a:t>
            </a:r>
          </a:p>
        </p:txBody>
      </p:sp>
    </p:spTree>
    <p:extLst>
      <p:ext uri="{BB962C8B-B14F-4D97-AF65-F5344CB8AC3E}">
        <p14:creationId xmlns:p14="http://schemas.microsoft.com/office/powerpoint/2010/main" val="2132803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          DAN </a:t>
            </a:r>
            <a:r>
              <a:rPr lang="hr-HR" dirty="0" smtClean="0"/>
              <a:t>KRUHA U SŠ ZLATAR 2018.</a:t>
            </a:r>
            <a:endParaRPr lang="hr-HR" dirty="0"/>
          </a:p>
        </p:txBody>
      </p:sp>
      <p:pic>
        <p:nvPicPr>
          <p:cNvPr id="4" name="Rezervirano mjesto sadržaja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3333" y="2048933"/>
            <a:ext cx="7924799" cy="4656667"/>
          </a:xfrm>
        </p:spPr>
      </p:pic>
    </p:spTree>
    <p:extLst>
      <p:ext uri="{BB962C8B-B14F-4D97-AF65-F5344CB8AC3E}">
        <p14:creationId xmlns:p14="http://schemas.microsoft.com/office/powerpoint/2010/main" val="1035386"/>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129</TotalTime>
  <Words>596</Words>
  <Application>Microsoft Office PowerPoint</Application>
  <PresentationFormat>Široki zaslon</PresentationFormat>
  <Paragraphs>59</Paragraphs>
  <Slides>16</Slides>
  <Notes>0</Notes>
  <HiddenSlides>0</HiddenSlides>
  <MMClips>0</MMClips>
  <ScaleCrop>false</ScaleCrop>
  <HeadingPairs>
    <vt:vector size="6" baseType="variant">
      <vt:variant>
        <vt:lpstr>Korišteni fontovi</vt:lpstr>
      </vt:variant>
      <vt:variant>
        <vt:i4>2</vt:i4>
      </vt:variant>
      <vt:variant>
        <vt:lpstr>Tema</vt:lpstr>
      </vt:variant>
      <vt:variant>
        <vt:i4>1</vt:i4>
      </vt:variant>
      <vt:variant>
        <vt:lpstr>Naslovi slajdova</vt:lpstr>
      </vt:variant>
      <vt:variant>
        <vt:i4>16</vt:i4>
      </vt:variant>
    </vt:vector>
  </HeadingPairs>
  <TitlesOfParts>
    <vt:vector size="19" baseType="lpstr">
      <vt:lpstr>Arial</vt:lpstr>
      <vt:lpstr>Trebuchet MS</vt:lpstr>
      <vt:lpstr>Berlin</vt:lpstr>
      <vt:lpstr>EKO LISTOPAD </vt:lpstr>
      <vt:lpstr>Izvori tekstova:</vt:lpstr>
      <vt:lpstr>1. Listopad – SVJETSKI DAN VEGETARIJANSTVA</vt:lpstr>
      <vt:lpstr>2. LISTOPAD – SVJETSKI DAN FARMSKIH ŽIVOTINJA</vt:lpstr>
      <vt:lpstr>4. LISTOPAD – SVJETSKI DAN zaštite životinja</vt:lpstr>
      <vt:lpstr>13. LISTOPAD – MEĐUNARODNI DAN SMANJENJA PRIRODNIH KATASTROFA</vt:lpstr>
      <vt:lpstr>13. Listopad – Dan borbe protiv prirodnih katastrofa</vt:lpstr>
      <vt:lpstr>16. LISTOPAD – SVJETSKI DAN HRANE</vt:lpstr>
      <vt:lpstr>          DAN KRUHA U SŠ ZLATAR 2018.</vt:lpstr>
      <vt:lpstr>               Dan kruha u sš zlatar 2018.</vt:lpstr>
      <vt:lpstr>         Dan kruha u našoj školi 2019.</vt:lpstr>
      <vt:lpstr>               Dan kruha u našoj školi 2012.</vt:lpstr>
      <vt:lpstr>ŽUPANIJSKA MANIFESTACIJA  DANI KRUHA 2013.</vt:lpstr>
      <vt:lpstr>          20. LISTOPAD – DAN JABUKA</vt:lpstr>
      <vt:lpstr>               Dan jabuka u sš zlatar 2015.</vt:lpstr>
      <vt:lpstr>20.10. 2015. akcija Crvenog križa u SŠ Zlatar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EKO LISTOPAD </dc:title>
  <dc:creator>Silvija</dc:creator>
  <cp:lastModifiedBy>Silvija</cp:lastModifiedBy>
  <cp:revision>48</cp:revision>
  <dcterms:created xsi:type="dcterms:W3CDTF">2020-09-16T09:08:34Z</dcterms:created>
  <dcterms:modified xsi:type="dcterms:W3CDTF">2020-10-06T11:42:15Z</dcterms:modified>
</cp:coreProperties>
</file>