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7" r:id="rId13"/>
    <p:sldId id="272" r:id="rId14"/>
    <p:sldId id="268" r:id="rId15"/>
    <p:sldId id="273" r:id="rId16"/>
    <p:sldId id="278" r:id="rId17"/>
    <p:sldId id="275" r:id="rId18"/>
    <p:sldId id="276" r:id="rId19"/>
    <p:sldId id="279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rsume.hr/index.php/hr/tvrtka/uprave/75-news/latest-news/614-svjetski-dan-uma" TargetMode="External"/><Relationship Id="rId3" Type="http://schemas.openxmlformats.org/officeDocument/2006/relationships/hyperlink" Target="https://www.profil-klett.hr/svjetski-dan-ocuvanja-energije" TargetMode="External"/><Relationship Id="rId7" Type="http://schemas.openxmlformats.org/officeDocument/2006/relationships/hyperlink" Target="https://www.prijatelji-zivotinja.hr/index.hr.php?id=494" TargetMode="External"/><Relationship Id="rId2" Type="http://schemas.openxmlformats.org/officeDocument/2006/relationships/hyperlink" Target="https://www.istra-istria.hr/hr/clanci/irena/12386/svjetski-dan-ocuvanja-energije-05ozujak-20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vo.zadweb.biz.hr/pages/ptice/ptice%20pojedinacno/ptice%20-%20lastavica.htm" TargetMode="External"/><Relationship Id="rId11" Type="http://schemas.openxmlformats.org/officeDocument/2006/relationships/hyperlink" Target="https://civilna-zastita.gov.hr/vijesti/svjetski-dan-voda/3936" TargetMode="External"/><Relationship Id="rId5" Type="http://schemas.openxmlformats.org/officeDocument/2006/relationships/hyperlink" Target="https://oaza-bm.hr/oaza/naslovnica/item/5064-dan-lastavica" TargetMode="External"/><Relationship Id="rId10" Type="http://schemas.openxmlformats.org/officeDocument/2006/relationships/hyperlink" Target="https://www.plivazdravlje.hr/vijesti/clanak/34918/Obiljezen-Svjetski-dan-voda.html" TargetMode="External"/><Relationship Id="rId4" Type="http://schemas.openxmlformats.org/officeDocument/2006/relationships/hyperlink" Target="http://www.ptice.info/" TargetMode="External"/><Relationship Id="rId9" Type="http://schemas.openxmlformats.org/officeDocument/2006/relationships/hyperlink" Target="https://zastita-prirode-kckzz.hr/aktivnosti/44-aktivnosti/264-21-oujka-svjetski-dan-um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wmo.int/en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1041401"/>
            <a:ext cx="8825658" cy="1485899"/>
          </a:xfrm>
        </p:spPr>
        <p:txBody>
          <a:bodyPr/>
          <a:lstStyle/>
          <a:p>
            <a:r>
              <a:rPr lang="hr-HR" dirty="0" smtClean="0"/>
              <a:t>         </a:t>
            </a:r>
            <a:r>
              <a:rPr lang="hr-HR" sz="8000" dirty="0" smtClean="0"/>
              <a:t>EKO OŽUJAK</a:t>
            </a:r>
            <a:endParaRPr lang="hr-HR" sz="8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3429000"/>
            <a:ext cx="8825658" cy="2209800"/>
          </a:xfrm>
        </p:spPr>
        <p:txBody>
          <a:bodyPr>
            <a:noAutofit/>
          </a:bodyPr>
          <a:lstStyle/>
          <a:p>
            <a:pPr algn="ctr"/>
            <a:r>
              <a:rPr lang="hr-HR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EKOLOŠKI DATUMI U MJESECU OŽUJKU</a:t>
            </a:r>
          </a:p>
          <a:p>
            <a:pPr algn="ctr"/>
            <a:r>
              <a:rPr lang="hr-HR" sz="3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Činjenice i zanimljivosti…..</a:t>
            </a:r>
            <a:endParaRPr lang="hr-HR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6201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98501"/>
            <a:ext cx="3865134" cy="44449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Međunarodni dan rijeka</a:t>
            </a:r>
            <a:endParaRPr lang="hr-HR" sz="1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r="28117"/>
          <a:stretch>
            <a:fillRect/>
          </a:stretch>
        </p:blipFill>
        <p:spPr>
          <a:xfrm>
            <a:off x="6547870" y="177800"/>
            <a:ext cx="5428230" cy="64262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383554" y="1358900"/>
            <a:ext cx="3859212" cy="4838700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Voda je </a:t>
            </a:r>
            <a:r>
              <a:rPr lang="hr-HR" sz="2000" dirty="0" smtClean="0">
                <a:solidFill>
                  <a:schemeClr val="bg1"/>
                </a:solidFill>
              </a:rPr>
              <a:t>kemijski </a:t>
            </a:r>
            <a:r>
              <a:rPr lang="hr-HR" sz="2000" dirty="0">
                <a:solidFill>
                  <a:schemeClr val="bg1"/>
                </a:solidFill>
              </a:rPr>
              <a:t>spoj dvaju atoma vodika i jednog atoma kisika (H2O). </a:t>
            </a:r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P</a:t>
            </a:r>
            <a:r>
              <a:rPr lang="hr-HR" sz="2000" dirty="0" smtClean="0">
                <a:solidFill>
                  <a:schemeClr val="bg1"/>
                </a:solidFill>
              </a:rPr>
              <a:t>ostojanje </a:t>
            </a:r>
            <a:r>
              <a:rPr lang="hr-HR" sz="2000" dirty="0">
                <a:solidFill>
                  <a:schemeClr val="bg1"/>
                </a:solidFill>
              </a:rPr>
              <a:t>ovog spoja </a:t>
            </a:r>
            <a:r>
              <a:rPr lang="hr-HR" sz="2000" dirty="0" smtClean="0">
                <a:solidFill>
                  <a:schemeClr val="bg1"/>
                </a:solidFill>
              </a:rPr>
              <a:t>je osnovni preduvjet </a:t>
            </a:r>
            <a:r>
              <a:rPr lang="hr-HR" sz="2000" dirty="0">
                <a:solidFill>
                  <a:schemeClr val="bg1"/>
                </a:solidFill>
              </a:rPr>
              <a:t>života na </a:t>
            </a:r>
            <a:r>
              <a:rPr lang="hr-HR" sz="2000" dirty="0" smtClean="0">
                <a:solidFill>
                  <a:schemeClr val="bg1"/>
                </a:solidFill>
              </a:rPr>
              <a:t>zemlji.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 </a:t>
            </a:r>
            <a:r>
              <a:rPr lang="hr-HR" sz="2000" dirty="0">
                <a:solidFill>
                  <a:schemeClr val="bg1"/>
                </a:solidFill>
              </a:rPr>
              <a:t>Ljudi su tradicionalno osjetljivi na vodne resurse i jako dobro prepoznaju njihovu važnost. </a:t>
            </a:r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U </a:t>
            </a:r>
            <a:r>
              <a:rPr lang="hr-HR" sz="2000" dirty="0">
                <a:solidFill>
                  <a:schemeClr val="bg1"/>
                </a:solidFill>
              </a:rPr>
              <a:t>svim naseljenim područjima vodni resursi su od velike egzistencijalne važnosti lokalnoj zajednici.</a:t>
            </a:r>
          </a:p>
        </p:txBody>
      </p:sp>
    </p:spTree>
    <p:extLst>
      <p:ext uri="{BB962C8B-B14F-4D97-AF65-F5344CB8AC3E}">
        <p14:creationId xmlns:p14="http://schemas.microsoft.com/office/powerpoint/2010/main" val="916962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711201"/>
            <a:ext cx="3865134" cy="43179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Međunarodni dan rijeka</a:t>
            </a:r>
            <a:endParaRPr lang="hr-HR" sz="1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7" r="28117"/>
          <a:stretch>
            <a:fillRect/>
          </a:stretch>
        </p:blipFill>
        <p:spPr>
          <a:xfrm>
            <a:off x="6547870" y="254000"/>
            <a:ext cx="4767830" cy="63373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320800"/>
            <a:ext cx="3859212" cy="4889500"/>
          </a:xfrm>
        </p:spPr>
        <p:txBody>
          <a:bodyPr>
            <a:normAutofit lnSpcReduction="10000"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Najmanje 60 posto tijela odraslog čovjeka sastoji se od vode, koja je potrebna svim živim stanicama u organizmu kako bi mogle </a:t>
            </a:r>
            <a:r>
              <a:rPr lang="hr-HR" sz="1600" dirty="0" smtClean="0">
                <a:solidFill>
                  <a:schemeClr val="bg1"/>
                </a:solidFill>
              </a:rPr>
              <a:t>funkcionirati. 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Voda </a:t>
            </a:r>
            <a:r>
              <a:rPr lang="hr-HR" sz="1600" dirty="0">
                <a:solidFill>
                  <a:schemeClr val="bg1"/>
                </a:solidFill>
              </a:rPr>
              <a:t>djeluje kao </a:t>
            </a:r>
            <a:r>
              <a:rPr lang="hr-HR" sz="1600" dirty="0" err="1">
                <a:solidFill>
                  <a:schemeClr val="bg1"/>
                </a:solidFill>
              </a:rPr>
              <a:t>lubrikant</a:t>
            </a:r>
            <a:r>
              <a:rPr lang="hr-HR" sz="1600" dirty="0">
                <a:solidFill>
                  <a:schemeClr val="bg1"/>
                </a:solidFill>
              </a:rPr>
              <a:t> za zglobove, </a:t>
            </a:r>
            <a:r>
              <a:rPr lang="hr-HR" sz="1600" dirty="0" smtClean="0">
                <a:solidFill>
                  <a:schemeClr val="bg1"/>
                </a:solidFill>
              </a:rPr>
              <a:t>regulira </a:t>
            </a:r>
            <a:r>
              <a:rPr lang="hr-HR" sz="1600" dirty="0">
                <a:solidFill>
                  <a:schemeClr val="bg1"/>
                </a:solidFill>
              </a:rPr>
              <a:t>tjelesnu temperaturu putem znojenja i pomaže nam da se riješimo nečistoća iz organizma.</a:t>
            </a:r>
            <a:br>
              <a:rPr lang="hr-HR" sz="1600" dirty="0">
                <a:solidFill>
                  <a:schemeClr val="bg1"/>
                </a:solidFill>
              </a:rPr>
            </a:br>
            <a:r>
              <a:rPr lang="hr-HR" sz="1600" dirty="0">
                <a:solidFill>
                  <a:schemeClr val="bg1"/>
                </a:solidFill>
              </a:rPr>
              <a:t/>
            </a:r>
            <a:br>
              <a:rPr lang="hr-HR" sz="1600" dirty="0">
                <a:solidFill>
                  <a:schemeClr val="bg1"/>
                </a:solidFill>
              </a:rPr>
            </a:br>
            <a:r>
              <a:rPr lang="hr-HR" sz="1600" dirty="0">
                <a:solidFill>
                  <a:schemeClr val="bg1"/>
                </a:solidFill>
              </a:rPr>
              <a:t>Čovjek duže može preživjeti bez hrane nego bez vode. </a:t>
            </a:r>
            <a:endParaRPr lang="hr-HR" sz="1600" dirty="0" smtClean="0">
              <a:solidFill>
                <a:schemeClr val="bg1"/>
              </a:solidFill>
            </a:endParaRPr>
          </a:p>
          <a:p>
            <a:r>
              <a:rPr lang="hr-HR" sz="1600" dirty="0" smtClean="0">
                <a:solidFill>
                  <a:schemeClr val="bg1"/>
                </a:solidFill>
              </a:rPr>
              <a:t>Prema </a:t>
            </a:r>
            <a:r>
              <a:rPr lang="hr-HR" sz="1600" dirty="0">
                <a:solidFill>
                  <a:schemeClr val="bg1"/>
                </a:solidFill>
              </a:rPr>
              <a:t>nekim </a:t>
            </a:r>
            <a:r>
              <a:rPr lang="hr-HR" sz="1600" dirty="0" smtClean="0">
                <a:solidFill>
                  <a:schemeClr val="bg1"/>
                </a:solidFill>
              </a:rPr>
              <a:t>znanstvenim spoznajama, čovjek bez vode može preživjeti tjedan dana.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Naravno</a:t>
            </a:r>
            <a:r>
              <a:rPr lang="hr-HR" sz="1600" dirty="0">
                <a:solidFill>
                  <a:schemeClr val="bg1"/>
                </a:solidFill>
              </a:rPr>
              <a:t>, uz druge otežavajuće okolnosti, kao što je visoka temperatura zraka, taj period bi bio znatno kraći.</a:t>
            </a:r>
          </a:p>
        </p:txBody>
      </p:sp>
    </p:spTree>
    <p:extLst>
      <p:ext uri="{BB962C8B-B14F-4D97-AF65-F5344CB8AC3E}">
        <p14:creationId xmlns:p14="http://schemas.microsoft.com/office/powerpoint/2010/main" val="6895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60401"/>
            <a:ext cx="3865134" cy="58419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Međunarodni dan rijeka</a:t>
            </a:r>
            <a:endParaRPr lang="hr-HR" sz="20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422399"/>
            <a:ext cx="3859212" cy="4813301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Prilika da se bar jednom godišnje podsjetimo na nemjerljivu vrijednost vode i značaj rijeka, </a:t>
            </a:r>
            <a:r>
              <a:rPr lang="hr-HR" sz="1600" dirty="0" smtClean="0">
                <a:solidFill>
                  <a:schemeClr val="bg1"/>
                </a:solidFill>
              </a:rPr>
              <a:t>je Međunarodni </a:t>
            </a:r>
            <a:r>
              <a:rPr lang="hr-HR" sz="1600" dirty="0">
                <a:solidFill>
                  <a:schemeClr val="bg1"/>
                </a:solidFill>
              </a:rPr>
              <a:t>dan rijeka koji se obilježava 14. </a:t>
            </a:r>
            <a:r>
              <a:rPr lang="hr-HR" sz="1600" dirty="0" smtClean="0">
                <a:solidFill>
                  <a:schemeClr val="bg1"/>
                </a:solidFill>
              </a:rPr>
              <a:t>ožujka. 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Međunarodni </a:t>
            </a:r>
            <a:r>
              <a:rPr lang="hr-HR" sz="1600" dirty="0">
                <a:solidFill>
                  <a:schemeClr val="bg1"/>
                </a:solidFill>
              </a:rPr>
              <a:t>dan rijeka (International </a:t>
            </a:r>
            <a:r>
              <a:rPr lang="hr-HR" sz="1600" dirty="0" err="1">
                <a:solidFill>
                  <a:schemeClr val="bg1"/>
                </a:solidFill>
              </a:rPr>
              <a:t>Day</a:t>
            </a:r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err="1">
                <a:solidFill>
                  <a:schemeClr val="bg1"/>
                </a:solidFill>
              </a:rPr>
              <a:t>of</a:t>
            </a:r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err="1">
                <a:solidFill>
                  <a:schemeClr val="bg1"/>
                </a:solidFill>
              </a:rPr>
              <a:t>Action</a:t>
            </a:r>
            <a:r>
              <a:rPr lang="hr-HR" sz="1600" dirty="0">
                <a:solidFill>
                  <a:schemeClr val="bg1"/>
                </a:solidFill>
              </a:rPr>
              <a:t> for </a:t>
            </a:r>
            <a:r>
              <a:rPr lang="hr-HR" sz="1600" dirty="0" err="1">
                <a:solidFill>
                  <a:schemeClr val="bg1"/>
                </a:solidFill>
              </a:rPr>
              <a:t>Rivers</a:t>
            </a:r>
            <a:r>
              <a:rPr lang="hr-HR" sz="1600" dirty="0">
                <a:solidFill>
                  <a:schemeClr val="bg1"/>
                </a:solidFill>
              </a:rPr>
              <a:t>) je usvojen od </a:t>
            </a:r>
            <a:r>
              <a:rPr lang="hr-HR" sz="1600" dirty="0" smtClean="0">
                <a:solidFill>
                  <a:schemeClr val="bg1"/>
                </a:solidFill>
              </a:rPr>
              <a:t>sudionika Prvog </a:t>
            </a:r>
            <a:r>
              <a:rPr lang="hr-HR" sz="1600" dirty="0">
                <a:solidFill>
                  <a:schemeClr val="bg1"/>
                </a:solidFill>
              </a:rPr>
              <a:t>međunarodnog sastanka ljudi ugroženih branama, održanog u </a:t>
            </a:r>
            <a:r>
              <a:rPr lang="hr-HR" sz="1600" dirty="0" err="1">
                <a:solidFill>
                  <a:schemeClr val="bg1"/>
                </a:solidFill>
              </a:rPr>
              <a:t>Curitibi</a:t>
            </a:r>
            <a:r>
              <a:rPr lang="hr-HR" sz="1600" dirty="0">
                <a:solidFill>
                  <a:schemeClr val="bg1"/>
                </a:solidFill>
              </a:rPr>
              <a:t>, </a:t>
            </a:r>
            <a:r>
              <a:rPr lang="hr-HR" sz="1600" dirty="0" smtClean="0">
                <a:solidFill>
                  <a:schemeClr val="bg1"/>
                </a:solidFill>
              </a:rPr>
              <a:t>u Brazilu, </a:t>
            </a:r>
            <a:r>
              <a:rPr lang="hr-HR" sz="1600" dirty="0">
                <a:solidFill>
                  <a:schemeClr val="bg1"/>
                </a:solidFill>
              </a:rPr>
              <a:t>14. </a:t>
            </a:r>
            <a:r>
              <a:rPr lang="hr-HR" sz="1600" dirty="0" smtClean="0">
                <a:solidFill>
                  <a:schemeClr val="bg1"/>
                </a:solidFill>
              </a:rPr>
              <a:t>ožujka </a:t>
            </a:r>
            <a:r>
              <a:rPr lang="hr-HR" sz="1600" dirty="0">
                <a:solidFill>
                  <a:schemeClr val="bg1"/>
                </a:solidFill>
              </a:rPr>
              <a:t>1997. godine. </a:t>
            </a:r>
            <a:endParaRPr lang="hr-HR" sz="1600" dirty="0" smtClean="0">
              <a:solidFill>
                <a:schemeClr val="bg1"/>
              </a:solidFill>
            </a:endParaRPr>
          </a:p>
          <a:p>
            <a:r>
              <a:rPr lang="hr-HR" sz="1600" dirty="0" smtClean="0">
                <a:solidFill>
                  <a:schemeClr val="bg1"/>
                </a:solidFill>
              </a:rPr>
              <a:t>Skupu </a:t>
            </a:r>
            <a:r>
              <a:rPr lang="hr-HR" sz="1600" dirty="0">
                <a:solidFill>
                  <a:schemeClr val="bg1"/>
                </a:solidFill>
              </a:rPr>
              <a:t>su prisustvovali predstavnici 20 država, koji su donijeli "Deklaraciju iz </a:t>
            </a:r>
            <a:r>
              <a:rPr lang="hr-HR" sz="1600" dirty="0" err="1">
                <a:solidFill>
                  <a:schemeClr val="bg1"/>
                </a:solidFill>
              </a:rPr>
              <a:t>Curitibe</a:t>
            </a:r>
            <a:r>
              <a:rPr lang="hr-HR" sz="1600" dirty="0">
                <a:solidFill>
                  <a:schemeClr val="bg1"/>
                </a:solidFill>
              </a:rPr>
              <a:t>", nazvanu još i "Potvrda prava na život i sredstava za život ljudi afektiranim velikim branama".</a:t>
            </a:r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26600"/>
          <a:stretch>
            <a:fillRect/>
          </a:stretch>
        </p:blipFill>
        <p:spPr bwMode="auto">
          <a:xfrm>
            <a:off x="6547870" y="241300"/>
            <a:ext cx="5225030" cy="63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00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r>
              <a:rPr lang="hr-HR" sz="4800" dirty="0" smtClean="0"/>
              <a:t>SVJETSKI DAN LASTAVICA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           </a:t>
            </a:r>
            <a:r>
              <a:rPr lang="hr-HR" sz="6600" dirty="0" smtClean="0"/>
              <a:t>19. ožujak</a:t>
            </a:r>
            <a:endParaRPr lang="hr-HR" sz="6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33" y="3949700"/>
            <a:ext cx="35941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637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98501"/>
            <a:ext cx="3865134" cy="1282699"/>
          </a:xfrm>
        </p:spPr>
        <p:txBody>
          <a:bodyPr/>
          <a:lstStyle/>
          <a:p>
            <a:r>
              <a:rPr lang="hr-HR" dirty="0" smtClean="0"/>
              <a:t>Svjetski dan lastavica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981200"/>
            <a:ext cx="3859212" cy="4254500"/>
          </a:xfrm>
        </p:spPr>
        <p:txBody>
          <a:bodyPr>
            <a:normAutofit fontScale="92500" lnSpcReduction="20000"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Svake se godine </a:t>
            </a:r>
            <a:r>
              <a:rPr lang="hr-HR" sz="1600" b="1" dirty="0">
                <a:solidFill>
                  <a:schemeClr val="bg1"/>
                </a:solidFill>
              </a:rPr>
              <a:t>19. ožujka</a:t>
            </a:r>
            <a:r>
              <a:rPr lang="hr-HR" sz="1600" dirty="0">
                <a:solidFill>
                  <a:schemeClr val="bg1"/>
                </a:solidFill>
              </a:rPr>
              <a:t> obilježava Dan lastavica. </a:t>
            </a:r>
            <a:endParaRPr lang="hr-HR" sz="1600" dirty="0" smtClean="0">
              <a:solidFill>
                <a:schemeClr val="bg1"/>
              </a:solidFill>
            </a:endParaRPr>
          </a:p>
          <a:p>
            <a:r>
              <a:rPr lang="hr-HR" sz="1600" dirty="0" smtClean="0">
                <a:solidFill>
                  <a:schemeClr val="bg1"/>
                </a:solidFill>
              </a:rPr>
              <a:t>To </a:t>
            </a:r>
            <a:r>
              <a:rPr lang="hr-HR" sz="1600" dirty="0">
                <a:solidFill>
                  <a:schemeClr val="bg1"/>
                </a:solidFill>
              </a:rPr>
              <a:t>je dan kad se slavi njihov povratak s juga, koji nagovješćuje početak proljeća. </a:t>
            </a:r>
            <a:endParaRPr lang="hr-HR" sz="1600" dirty="0" smtClean="0">
              <a:solidFill>
                <a:schemeClr val="bg1"/>
              </a:solidFill>
            </a:endParaRPr>
          </a:p>
          <a:p>
            <a:r>
              <a:rPr lang="hr-HR" sz="1600" b="1" dirty="0" smtClean="0">
                <a:solidFill>
                  <a:schemeClr val="bg1"/>
                </a:solidFill>
              </a:rPr>
              <a:t>Lastavice</a:t>
            </a:r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>
                <a:solidFill>
                  <a:schemeClr val="bg1"/>
                </a:solidFill>
              </a:rPr>
              <a:t>su male ptice pjevice s crnim leđima plavkastog odsjaja, riđim grlom i čelom, bijelim trbuhom i dugim rašljastim repom. </a:t>
            </a:r>
            <a:endParaRPr lang="hr-HR" sz="1600" dirty="0" smtClean="0">
              <a:solidFill>
                <a:schemeClr val="bg1"/>
              </a:solidFill>
            </a:endParaRPr>
          </a:p>
          <a:p>
            <a:r>
              <a:rPr lang="hr-HR" sz="1600" dirty="0" smtClean="0">
                <a:solidFill>
                  <a:schemeClr val="bg1"/>
                </a:solidFill>
              </a:rPr>
              <a:t>Dok </a:t>
            </a:r>
            <a:r>
              <a:rPr lang="hr-HR" sz="1600" dirty="0">
                <a:solidFill>
                  <a:schemeClr val="bg1"/>
                </a:solidFill>
              </a:rPr>
              <a:t>lete, lastavice mogu izgledati posve crne, a najlakše ih je prepoznati po repu i vještom letu.</a:t>
            </a:r>
          </a:p>
          <a:p>
            <a:r>
              <a:rPr lang="hr-HR" sz="1600" dirty="0">
                <a:solidFill>
                  <a:schemeClr val="bg1"/>
                </a:solidFill>
              </a:rPr>
              <a:t>U proljeće se sele iz Afrike na sjever kako bi se gnijezdile i podizale svoje mlade</a:t>
            </a:r>
            <a:r>
              <a:rPr lang="hr-HR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>
                <a:solidFill>
                  <a:schemeClr val="bg1"/>
                </a:solidFill>
              </a:rPr>
              <a:t>U Hrvatskoj se mogu vidjeti od ožujka do rujna. Mlade lastavice su nešto manje i imaju kraći rep od odraslih.</a:t>
            </a:r>
          </a:p>
          <a:p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r="15120"/>
          <a:stretch>
            <a:fillRect/>
          </a:stretch>
        </p:blipFill>
        <p:spPr>
          <a:xfrm>
            <a:off x="6547870" y="508000"/>
            <a:ext cx="4907530" cy="6096000"/>
          </a:xfrm>
        </p:spPr>
      </p:pic>
    </p:spTree>
    <p:extLst>
      <p:ext uri="{BB962C8B-B14F-4D97-AF65-F5344CB8AC3E}">
        <p14:creationId xmlns:p14="http://schemas.microsoft.com/office/powerpoint/2010/main" val="12947617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609600"/>
            <a:ext cx="8761413" cy="3187700"/>
          </a:xfrm>
        </p:spPr>
        <p:txBody>
          <a:bodyPr/>
          <a:lstStyle/>
          <a:p>
            <a:r>
              <a:rPr lang="hr-HR" sz="4800" dirty="0" smtClean="0">
                <a:latin typeface="Algerian" panose="04020705040A02060702" pitchFamily="82" charset="0"/>
              </a:rPr>
              <a:t>    Svjetski dan bez mesa</a:t>
            </a:r>
            <a:br>
              <a:rPr lang="hr-HR" sz="4800" dirty="0" smtClean="0">
                <a:latin typeface="Algerian" panose="04020705040A02060702" pitchFamily="82" charset="0"/>
              </a:rPr>
            </a:br>
            <a:r>
              <a:rPr lang="hr-HR" sz="4800" dirty="0" smtClean="0">
                <a:latin typeface="Algerian" panose="04020705040A02060702" pitchFamily="82" charset="0"/>
              </a:rPr>
              <a:t>               </a:t>
            </a:r>
            <a:r>
              <a:rPr lang="hr-HR" sz="48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20. ožujak</a:t>
            </a:r>
            <a:endParaRPr lang="hr-HR" sz="48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79400" y="3073400"/>
            <a:ext cx="5321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2060"/>
                </a:solidFill>
              </a:rPr>
              <a:t>Svjetski dan bez mesa je dan koji u svijetu obilježavaju i organiziraju potrošači, zaštitnici prirode, ekolozi i zaštitnici životinja i životinjskih prava s ciljem promoviranja bezmesne prehrane</a:t>
            </a:r>
            <a:r>
              <a:rPr lang="hr-HR" dirty="0" smtClean="0">
                <a:solidFill>
                  <a:srgbClr val="002060"/>
                </a:solidFill>
              </a:rPr>
              <a:t>.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 </a:t>
            </a:r>
            <a:r>
              <a:rPr lang="hr-HR" dirty="0">
                <a:solidFill>
                  <a:srgbClr val="002060"/>
                </a:solidFill>
              </a:rPr>
              <a:t>Cilj je da se na prvi dan proljeća, koji simbolizira ponovno rođenje i obnovu prirode potrošačima pomogne u razvitku zdrave, nenasilne prehrane zasnovane na povrću, voću, mahunarkama i žitaricama</a:t>
            </a:r>
            <a:r>
              <a:rPr lang="hr-HR" dirty="0" smtClean="0">
                <a:solidFill>
                  <a:srgbClr val="002060"/>
                </a:solidFill>
              </a:rPr>
              <a:t>.</a:t>
            </a:r>
          </a:p>
          <a:p>
            <a:endParaRPr lang="hr-HR" dirty="0" smtClean="0"/>
          </a:p>
          <a:p>
            <a:r>
              <a:rPr lang="hr-HR" dirty="0"/>
              <a:t>https://www.zvono.eu/danas-je-svjetski-dan-bez-mesa-542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2920999"/>
            <a:ext cx="5232400" cy="37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4696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SVJETSKI DAN ŠUMA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             21. OŽUJAK</a:t>
            </a:r>
          </a:p>
          <a:p>
            <a:endParaRPr lang="hr-HR" sz="4000" dirty="0"/>
          </a:p>
          <a:p>
            <a:pPr marL="0" indent="0">
              <a:buNone/>
            </a:pP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00400"/>
            <a:ext cx="6045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6791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60401"/>
            <a:ext cx="3865134" cy="48259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SVJETSKI DAN ŠUMA</a:t>
            </a:r>
            <a:endParaRPr lang="hr-HR" sz="20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2" r="26352"/>
          <a:stretch>
            <a:fillRect/>
          </a:stretch>
        </p:blipFill>
        <p:spPr>
          <a:xfrm>
            <a:off x="6547870" y="165100"/>
            <a:ext cx="5237730" cy="63627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143000"/>
            <a:ext cx="3859212" cy="4838700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Prvi dan proljeća ujedno se slavi i kao Svjetski dan šuma. </a:t>
            </a:r>
            <a:endParaRPr lang="hr-HR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Šumama </a:t>
            </a:r>
            <a:r>
              <a:rPr lang="hr-HR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treba posvetiti veliku pozornost jer su danas globalno ugrožene uslijed lošeg gospodarenja, požara, poremećenog režima voda, kukaca, glodavaca, bakterija, gljivica, onečišćenja zraka, tla i voda, kiselih kiša i dr. </a:t>
            </a:r>
            <a:endParaRPr lang="hr-HR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Na </a:t>
            </a:r>
            <a:r>
              <a:rPr lang="hr-HR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svjetskoj razini, gubitak šuma nastavit će se zbog klimatskih promjena unatoč globalnim naporima za smanjenjem ispuštanja u atmosferu plinova s učinkom staklenika.</a:t>
            </a:r>
          </a:p>
        </p:txBody>
      </p:sp>
    </p:spTree>
    <p:extLst>
      <p:ext uri="{BB962C8B-B14F-4D97-AF65-F5344CB8AC3E}">
        <p14:creationId xmlns:p14="http://schemas.microsoft.com/office/powerpoint/2010/main" val="398459072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85801"/>
            <a:ext cx="3865134" cy="457199"/>
          </a:xfrm>
        </p:spPr>
        <p:txBody>
          <a:bodyPr>
            <a:normAutofit/>
          </a:bodyPr>
          <a:lstStyle/>
          <a:p>
            <a:r>
              <a:rPr lang="hr-HR" sz="2000" dirty="0" smtClean="0"/>
              <a:t>SVJETSKI DAN ŠUMA</a:t>
            </a:r>
            <a:endParaRPr lang="hr-HR" sz="20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4" r="26264"/>
          <a:stretch>
            <a:fillRect/>
          </a:stretch>
        </p:blipFill>
        <p:spPr>
          <a:xfrm>
            <a:off x="6547870" y="368300"/>
            <a:ext cx="5237730" cy="62484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308100"/>
            <a:ext cx="3859212" cy="5080000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chemeClr val="bg1"/>
                </a:solidFill>
              </a:rPr>
              <a:t>Šume doprinose ravnoteži kisika, ugljičnog dioksida u zraku, štite riječna područja i izvorišta voda, te su biološki najraznovrsniji ekosistemi na kopnu.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U </a:t>
            </a:r>
            <a:r>
              <a:rPr lang="hr-HR" dirty="0">
                <a:solidFill>
                  <a:schemeClr val="bg1"/>
                </a:solidFill>
              </a:rPr>
              <a:t>šumama živi više od pola kopnenih vrsta životinja, biljaka i insekata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U Republici Hrvatskoj šume zauzimaju 47% teritorija, 95% šumskih sastojina ima prirodni sastav što je rijetko i iznimno vrijedno i na svjetskoj razini.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Prema </a:t>
            </a:r>
            <a:r>
              <a:rPr lang="hr-HR" dirty="0">
                <a:solidFill>
                  <a:schemeClr val="bg1"/>
                </a:solidFill>
              </a:rPr>
              <a:t>Nacionalnoj klasifikaciji staništa zahvaljujući specifičnom geografskom položaju Republike Hrvatske koji je na granici </a:t>
            </a:r>
            <a:r>
              <a:rPr lang="hr-HR" dirty="0" err="1">
                <a:solidFill>
                  <a:schemeClr val="bg1"/>
                </a:solidFill>
              </a:rPr>
              <a:t>eurosibirsko</a:t>
            </a:r>
            <a:r>
              <a:rPr lang="hr-HR" dirty="0">
                <a:solidFill>
                  <a:schemeClr val="bg1"/>
                </a:solidFill>
              </a:rPr>
              <a:t>‐sjevernoameričke i mediteranske regije u Hrvatskoj imamo 105 tipova šumskih zajednica.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Jedan </a:t>
            </a:r>
            <a:r>
              <a:rPr lang="hr-HR" dirty="0">
                <a:solidFill>
                  <a:schemeClr val="bg1"/>
                </a:solidFill>
              </a:rPr>
              <a:t>od vidova čuvanja šuma i šumskih zajednica u Hrvatskoj je njihova zaštita temeljem Zakona o zaštiti </a:t>
            </a:r>
            <a:r>
              <a:rPr lang="hr-HR" dirty="0" smtClean="0">
                <a:solidFill>
                  <a:schemeClr val="bg1"/>
                </a:solidFill>
              </a:rPr>
              <a:t>prirode,.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Sukladno </a:t>
            </a:r>
            <a:r>
              <a:rPr lang="hr-HR" dirty="0">
                <a:solidFill>
                  <a:schemeClr val="bg1"/>
                </a:solidFill>
              </a:rPr>
              <a:t>toj zaštiti danas u Hrvatskoj imamo 35 posebnih rezervata šumske </a:t>
            </a:r>
            <a:r>
              <a:rPr lang="hr-HR" dirty="0" smtClean="0">
                <a:solidFill>
                  <a:schemeClr val="bg1"/>
                </a:solidFill>
              </a:rPr>
              <a:t>vegetacije.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0702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 dirty="0" smtClean="0"/>
              <a:t>       SVJETSKI DAN VODA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698500"/>
          </a:xfrm>
        </p:spPr>
        <p:txBody>
          <a:bodyPr>
            <a:normAutofit lnSpcReduction="10000"/>
          </a:bodyPr>
          <a:lstStyle/>
          <a:p>
            <a:r>
              <a:rPr lang="hr-HR" sz="4000" dirty="0" smtClean="0"/>
              <a:t>                    22. OŽUJAK</a:t>
            </a: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0" y="3302000"/>
            <a:ext cx="5930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371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tekstova i slika: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209800"/>
            <a:ext cx="8825659" cy="4445000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hlinkClick r:id="rId2"/>
              </a:rPr>
              <a:t>https://www.istra-istria.hr/hr/clanci/irena/12386/svjetski-dan-ocuvanja-energije-05ozujak-2021</a:t>
            </a:r>
            <a:r>
              <a:rPr lang="hr-HR" dirty="0" smtClean="0">
                <a:hlinkClick r:id="rId2"/>
              </a:rPr>
              <a:t>/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www.profil-klett.hr/svjetski-dan-ocuvanja-energije</a:t>
            </a:r>
            <a:endParaRPr lang="hr-HR" dirty="0" smtClean="0"/>
          </a:p>
          <a:p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www.ptice.info</a:t>
            </a:r>
            <a:endParaRPr lang="hr-HR" dirty="0" smtClean="0"/>
          </a:p>
          <a:p>
            <a:r>
              <a:rPr lang="hr-HR" dirty="0" smtClean="0"/>
              <a:t>/</a:t>
            </a:r>
            <a:r>
              <a:rPr lang="hr-HR" dirty="0"/>
              <a:t>teme/1450</a:t>
            </a:r>
            <a:r>
              <a:rPr lang="hr-HR" dirty="0" smtClean="0"/>
              <a:t>/</a:t>
            </a:r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oaza-bm.hr/oaza/naslovnica/item/5064-dan-lastavica</a:t>
            </a:r>
            <a:endParaRPr lang="hr-HR" dirty="0" smtClean="0"/>
          </a:p>
          <a:p>
            <a:r>
              <a:rPr lang="hr-HR" dirty="0">
                <a:hlinkClick r:id="rId6"/>
              </a:rPr>
              <a:t>http://www.bvo.zadweb.biz.hr/pages/ptice/ptice%20pojedinacno/ptice%20-%</a:t>
            </a:r>
            <a:r>
              <a:rPr lang="hr-HR" dirty="0" smtClean="0">
                <a:hlinkClick r:id="rId6"/>
              </a:rPr>
              <a:t>20lastavica.htm</a:t>
            </a:r>
            <a:endParaRPr lang="hr-HR" dirty="0" smtClean="0"/>
          </a:p>
          <a:p>
            <a:r>
              <a:rPr lang="hr-HR" dirty="0">
                <a:hlinkClick r:id="rId7"/>
              </a:rPr>
              <a:t>https://</a:t>
            </a:r>
            <a:r>
              <a:rPr lang="hr-HR" dirty="0" smtClean="0">
                <a:hlinkClick r:id="rId7"/>
              </a:rPr>
              <a:t>www.prijatelji-zivotinja.hr/index.hr.php?id=494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>
                <a:hlinkClick r:id="rId8"/>
              </a:rPr>
              <a:t>https://</a:t>
            </a:r>
            <a:r>
              <a:rPr lang="hr-HR" dirty="0" smtClean="0">
                <a:hlinkClick r:id="rId8"/>
              </a:rPr>
              <a:t>www.hrsume.hr/index.php/hr/tvrtka/uprave/75-news/latest-news/614-svjetski-dan-uma</a:t>
            </a:r>
            <a:endParaRPr lang="hr-HR" dirty="0" smtClean="0"/>
          </a:p>
          <a:p>
            <a:r>
              <a:rPr lang="hr-HR" dirty="0">
                <a:hlinkClick r:id="rId9"/>
              </a:rPr>
              <a:t>https://</a:t>
            </a:r>
            <a:r>
              <a:rPr lang="hr-HR" dirty="0" smtClean="0">
                <a:hlinkClick r:id="rId9"/>
              </a:rPr>
              <a:t>zastita-prirode-kckzz.hr/aktivnosti/44-aktivnosti/264-21-oujka-svjetski-dan-uma</a:t>
            </a:r>
            <a:endParaRPr lang="hr-HR" dirty="0" smtClean="0"/>
          </a:p>
          <a:p>
            <a:r>
              <a:rPr lang="hr-HR" dirty="0">
                <a:hlinkClick r:id="rId10"/>
              </a:rPr>
              <a:t>https://</a:t>
            </a:r>
            <a:r>
              <a:rPr lang="hr-HR" dirty="0" smtClean="0">
                <a:hlinkClick r:id="rId10"/>
              </a:rPr>
              <a:t>www.plivazdravlje.hr/vijesti/clanak/34918/Obiljezen-Svjetski-dan-voda.html</a:t>
            </a:r>
            <a:endParaRPr lang="hr-HR" dirty="0" smtClean="0"/>
          </a:p>
          <a:p>
            <a:r>
              <a:rPr lang="hr-HR" dirty="0">
                <a:hlinkClick r:id="rId11"/>
              </a:rPr>
              <a:t>https://</a:t>
            </a:r>
            <a:r>
              <a:rPr lang="hr-HR" dirty="0" smtClean="0">
                <a:hlinkClick r:id="rId11"/>
              </a:rPr>
              <a:t>civilna-zastita.gov.hr/vijesti/svjetski-dan-voda/3936</a:t>
            </a:r>
            <a:endParaRPr lang="hr-HR" dirty="0" smtClean="0"/>
          </a:p>
          <a:p>
            <a:r>
              <a:rPr lang="hr-HR" dirty="0"/>
              <a:t>https://www.profil-klett.hr/23-ozujka-svjetski-meteoroloski-dan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03668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546101"/>
            <a:ext cx="3865134" cy="59689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          Svjetski dan voda</a:t>
            </a:r>
            <a:endParaRPr lang="hr-HR" sz="1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320800"/>
            <a:ext cx="3859212" cy="4699000"/>
          </a:xfrm>
        </p:spPr>
        <p:txBody>
          <a:bodyPr>
            <a:no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Prve važne preporuke o problemima vezanim za vodu i vodne resurse bile su formulirane na konferenciji Ujedinjenih naroda o vodama, održanoj 1977. godine u Mar del Plati (Argentina</a:t>
            </a:r>
            <a:r>
              <a:rPr lang="hr-HR" dirty="0" smtClean="0">
                <a:solidFill>
                  <a:schemeClr val="bg1"/>
                </a:solidFill>
              </a:rPr>
              <a:t>).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Ideja za ovaj međunarodni dan nastala je 22. prosinca 1992. godine u Rio de Janeiru na prijedlog UN-ove konferencije o okolišu i razvoju.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Generalna </a:t>
            </a:r>
            <a:r>
              <a:rPr lang="hr-HR" dirty="0">
                <a:solidFill>
                  <a:schemeClr val="bg1"/>
                </a:solidFill>
              </a:rPr>
              <a:t>skupština Ujedinjenih naroda usvojila je rezoluciju i prvi Svjetski dan voda obilježen je 22. ožujka 1993. godine. 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Od </a:t>
            </a:r>
            <a:r>
              <a:rPr lang="hr-HR" dirty="0">
                <a:solidFill>
                  <a:schemeClr val="bg1"/>
                </a:solidFill>
              </a:rPr>
              <a:t>tada, svake godine, UN-Water, tijelo koje koordinira UN-ov rad na području vodoopskrbe i odvodnje određuje temu Svjetskog dana voda kao odgovor na aktualni ili budući izazov.</a:t>
            </a:r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3" r="26493"/>
          <a:stretch>
            <a:fillRect/>
          </a:stretch>
        </p:blipFill>
        <p:spPr>
          <a:xfrm>
            <a:off x="6547870" y="101600"/>
            <a:ext cx="5504430" cy="6578600"/>
          </a:xfrm>
        </p:spPr>
      </p:pic>
    </p:spTree>
    <p:extLst>
      <p:ext uri="{BB962C8B-B14F-4D97-AF65-F5344CB8AC3E}">
        <p14:creationId xmlns:p14="http://schemas.microsoft.com/office/powerpoint/2010/main" val="429295193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571501"/>
            <a:ext cx="3865134" cy="43179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Svjetski dan voda</a:t>
            </a:r>
            <a:endParaRPr lang="hr-HR" sz="18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r="16911"/>
          <a:stretch>
            <a:fillRect/>
          </a:stretch>
        </p:blipFill>
        <p:spPr>
          <a:xfrm>
            <a:off x="6547870" y="0"/>
            <a:ext cx="5504430" cy="68580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397000"/>
            <a:ext cx="3859212" cy="4749800"/>
          </a:xfrm>
        </p:spPr>
        <p:txBody>
          <a:bodyPr>
            <a:normAutofit/>
          </a:bodyPr>
          <a:lstStyle/>
          <a:p>
            <a:r>
              <a:rPr lang="hr-HR" sz="2000" dirty="0">
                <a:solidFill>
                  <a:schemeClr val="bg1"/>
                </a:solidFill>
              </a:rPr>
              <a:t>Između voda i klimatskih promjena postoji neraskidiva povezanost. </a:t>
            </a:r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 smtClean="0">
                <a:solidFill>
                  <a:schemeClr val="bg1"/>
                </a:solidFill>
              </a:rPr>
              <a:t>Raznim </a:t>
            </a:r>
            <a:r>
              <a:rPr lang="hr-HR" sz="2000" dirty="0">
                <a:solidFill>
                  <a:schemeClr val="bg1"/>
                </a:solidFill>
              </a:rPr>
              <a:t>kampanjama ukazuje se na načine na koje vlastitom uporabom vode možemo pomoći u smanjenju poplava, suša, nestašica i onečišćenja vode, kao i u borbi protiv klimatskih promjena kojih smo svjesni</a:t>
            </a:r>
            <a:r>
              <a:rPr lang="hr-H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0575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330200"/>
            <a:ext cx="10007600" cy="64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8972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/>
              <a:t>   Svjetski dan meteorologije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90600"/>
          </a:xfrm>
        </p:spPr>
        <p:txBody>
          <a:bodyPr>
            <a:normAutofit lnSpcReduction="10000"/>
          </a:bodyPr>
          <a:lstStyle/>
          <a:p>
            <a:r>
              <a:rPr lang="hr-HR" sz="6000" dirty="0" smtClean="0"/>
              <a:t>        23 ožujak</a:t>
            </a:r>
            <a:endParaRPr lang="hr-HR" sz="6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3327400"/>
            <a:ext cx="75311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4054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47701"/>
            <a:ext cx="3865134" cy="111759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Svjetski dan meteorologije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r="14258"/>
          <a:stretch>
            <a:fillRect/>
          </a:stretch>
        </p:blipFill>
        <p:spPr>
          <a:xfrm>
            <a:off x="6547870" y="279400"/>
            <a:ext cx="5237730" cy="63881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917700"/>
            <a:ext cx="3859212" cy="4191000"/>
          </a:xfrm>
        </p:spPr>
        <p:txBody>
          <a:bodyPr>
            <a:normAutofit/>
          </a:bodyPr>
          <a:lstStyle/>
          <a:p>
            <a:r>
              <a:rPr lang="hr-HR" sz="1800" b="1" dirty="0">
                <a:solidFill>
                  <a:schemeClr val="bg1"/>
                </a:solidFill>
              </a:rPr>
              <a:t>Svjetski dan meteorologije</a:t>
            </a:r>
            <a:r>
              <a:rPr lang="hr-HR" sz="1800" dirty="0">
                <a:solidFill>
                  <a:schemeClr val="bg1"/>
                </a:solidFill>
              </a:rPr>
              <a:t> obilježava se 23. ožujka jer je na taj dan 1950. god. službeno osnovana</a:t>
            </a:r>
            <a:r>
              <a:rPr lang="hr-HR" sz="1800" b="1" dirty="0">
                <a:solidFill>
                  <a:schemeClr val="bg1"/>
                </a:solidFill>
              </a:rPr>
              <a:t> </a:t>
            </a:r>
            <a:r>
              <a:rPr lang="hr-HR" sz="1800" b="1" dirty="0">
                <a:solidFill>
                  <a:schemeClr val="bg1"/>
                </a:solidFill>
                <a:hlinkClick r:id="rId3"/>
              </a:rPr>
              <a:t>Svjetska meteorološka organizacija</a:t>
            </a:r>
            <a:r>
              <a:rPr lang="hr-HR" sz="1800" dirty="0">
                <a:solidFill>
                  <a:schemeClr val="bg1"/>
                </a:solidFill>
              </a:rPr>
              <a:t> (</a:t>
            </a:r>
            <a:r>
              <a:rPr lang="hr-HR" sz="1800" b="1" dirty="0">
                <a:solidFill>
                  <a:schemeClr val="bg1"/>
                </a:solidFill>
              </a:rPr>
              <a:t>WMO</a:t>
            </a:r>
            <a:r>
              <a:rPr lang="hr-HR" sz="1800" dirty="0">
                <a:solidFill>
                  <a:schemeClr val="bg1"/>
                </a:solidFill>
              </a:rPr>
              <a:t>), međuvladina organizacija i specijalizirana agencija Organizacije ujedinjenih naroda koja okuplja 185 članica. Hrvatska je od osnutka WMO-a surađivala s tom organizacijom, a nakon stjecanja samostalnosti i sama se u studenome 1992. god. učlanila u WMO. </a:t>
            </a:r>
          </a:p>
        </p:txBody>
      </p:sp>
    </p:spTree>
    <p:extLst>
      <p:ext uri="{BB962C8B-B14F-4D97-AF65-F5344CB8AC3E}">
        <p14:creationId xmlns:p14="http://schemas.microsoft.com/office/powerpoint/2010/main" val="1048552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711201"/>
            <a:ext cx="3865134" cy="1308099"/>
          </a:xfrm>
        </p:spPr>
        <p:txBody>
          <a:bodyPr/>
          <a:lstStyle/>
          <a:p>
            <a:r>
              <a:rPr lang="hr-HR" dirty="0" smtClean="0"/>
              <a:t>Svjetski dan meteorologije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019300"/>
            <a:ext cx="3859212" cy="4114800"/>
          </a:xfrm>
        </p:spPr>
        <p:txBody>
          <a:bodyPr>
            <a:norm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Najstariji poznati sustavni opis i tumačenje meteoroloških pojava dao je </a:t>
            </a:r>
            <a:r>
              <a:rPr lang="hr-HR" sz="1600" b="1" dirty="0">
                <a:solidFill>
                  <a:schemeClr val="bg1"/>
                </a:solidFill>
              </a:rPr>
              <a:t>Aristotel</a:t>
            </a:r>
            <a:r>
              <a:rPr lang="hr-HR" sz="1600" dirty="0">
                <a:solidFill>
                  <a:schemeClr val="bg1"/>
                </a:solidFill>
              </a:rPr>
              <a:t> u djelu </a:t>
            </a:r>
            <a:r>
              <a:rPr lang="hr-HR" sz="1600" i="1" dirty="0">
                <a:solidFill>
                  <a:schemeClr val="bg1"/>
                </a:solidFill>
              </a:rPr>
              <a:t>Nebeske pojave</a:t>
            </a:r>
            <a:r>
              <a:rPr lang="hr-HR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 </a:t>
            </a:r>
            <a:r>
              <a:rPr lang="hr-HR" sz="1600" dirty="0">
                <a:solidFill>
                  <a:schemeClr val="bg1"/>
                </a:solidFill>
              </a:rPr>
              <a:t>Znanstveni razvoj meteorologije započeo je sredinom 17. st. primjenom prvih instrumenata za mjerenje meteoroloških elemenata. </a:t>
            </a:r>
            <a:endParaRPr lang="hr-HR" sz="1600" dirty="0" smtClean="0">
              <a:solidFill>
                <a:schemeClr val="bg1"/>
              </a:solidFill>
            </a:endParaRPr>
          </a:p>
          <a:p>
            <a:r>
              <a:rPr lang="hr-HR" sz="1600" dirty="0" smtClean="0">
                <a:solidFill>
                  <a:schemeClr val="bg1"/>
                </a:solidFill>
              </a:rPr>
              <a:t>Sredinom </a:t>
            </a:r>
            <a:r>
              <a:rPr lang="hr-HR" sz="1600" dirty="0">
                <a:solidFill>
                  <a:schemeClr val="bg1"/>
                </a:solidFill>
              </a:rPr>
              <a:t>19. st. u mnogim zemljama uspostavljena je mreža meteoroloških postaja povezanih telegrafom i organizirana meteorološka služba, proučavaju se procesi u atmosferi i razvija se prognoza vremena.</a:t>
            </a:r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28883"/>
          <a:stretch>
            <a:fillRect/>
          </a:stretch>
        </p:blipFill>
        <p:spPr>
          <a:xfrm>
            <a:off x="6547870" y="381000"/>
            <a:ext cx="5123430" cy="5562600"/>
          </a:xfrm>
        </p:spPr>
      </p:pic>
    </p:spTree>
    <p:extLst>
      <p:ext uri="{BB962C8B-B14F-4D97-AF65-F5344CB8AC3E}">
        <p14:creationId xmlns:p14="http://schemas.microsoft.com/office/powerpoint/2010/main" val="282120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98501"/>
            <a:ext cx="3865134" cy="1320799"/>
          </a:xfrm>
        </p:spPr>
        <p:txBody>
          <a:bodyPr/>
          <a:lstStyle/>
          <a:p>
            <a:r>
              <a:rPr lang="hr-HR" dirty="0" smtClean="0"/>
              <a:t>Svjetski dan meteorologije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28883"/>
          <a:stretch>
            <a:fillRect/>
          </a:stretch>
        </p:blipFill>
        <p:spPr>
          <a:xfrm>
            <a:off x="6547870" y="457200"/>
            <a:ext cx="5415530" cy="62357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171700"/>
            <a:ext cx="3859212" cy="3543300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Vremenske su  prognoze znanstveno utemeljena predviđanja vremenskih prilika. </a:t>
            </a:r>
          </a:p>
        </p:txBody>
      </p:sp>
    </p:spTree>
    <p:extLst>
      <p:ext uri="{BB962C8B-B14F-4D97-AF65-F5344CB8AC3E}">
        <p14:creationId xmlns:p14="http://schemas.microsoft.com/office/powerpoint/2010/main" val="400229842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889000" y="4191000"/>
            <a:ext cx="94361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schemeClr val="bg1"/>
                </a:solidFill>
              </a:rPr>
              <a:t>Na sjevernom dijelu parka Zrinjevac </a:t>
            </a:r>
            <a:r>
              <a:rPr lang="hr-HR" sz="3200" b="1" dirty="0" smtClean="0">
                <a:solidFill>
                  <a:schemeClr val="bg1"/>
                </a:solidFill>
              </a:rPr>
              <a:t>u Zagrebu stoji </a:t>
            </a:r>
            <a:r>
              <a:rPr lang="hr-HR" sz="3200" b="1" dirty="0">
                <a:solidFill>
                  <a:schemeClr val="bg1"/>
                </a:solidFill>
              </a:rPr>
              <a:t>meteorološki stup postavljen 1884. godine. Ovaj stup mjeri vlagu, pritisak i temperaturu zraka.</a:t>
            </a:r>
          </a:p>
        </p:txBody>
      </p:sp>
    </p:spTree>
    <p:extLst>
      <p:ext uri="{BB962C8B-B14F-4D97-AF65-F5344CB8AC3E}">
        <p14:creationId xmlns:p14="http://schemas.microsoft.com/office/powerpoint/2010/main" val="5374137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595967"/>
          </a:xfrm>
        </p:spPr>
        <p:txBody>
          <a:bodyPr/>
          <a:lstStyle/>
          <a:p>
            <a:r>
              <a:rPr lang="hr-HR" dirty="0" smtClean="0"/>
              <a:t>Svjetski dan očuvanja energije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54955" y="4013200"/>
            <a:ext cx="8825658" cy="1054100"/>
          </a:xfrm>
        </p:spPr>
        <p:txBody>
          <a:bodyPr>
            <a:noAutofit/>
          </a:bodyPr>
          <a:lstStyle/>
          <a:p>
            <a:r>
              <a:rPr lang="hr-HR" sz="6000" dirty="0" smtClean="0"/>
              <a:t>         5. ožujak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225371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47701"/>
            <a:ext cx="3865134" cy="317499"/>
          </a:xfrm>
        </p:spPr>
        <p:txBody>
          <a:bodyPr>
            <a:noAutofit/>
          </a:bodyPr>
          <a:lstStyle/>
          <a:p>
            <a:r>
              <a:rPr lang="hr-HR" sz="2000" dirty="0" smtClean="0"/>
              <a:t>Energetska učinkovitost</a:t>
            </a:r>
            <a:endParaRPr lang="hr-HR" sz="20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r="23038"/>
          <a:stretch>
            <a:fillRect/>
          </a:stretch>
        </p:blipFill>
        <p:spPr>
          <a:xfrm>
            <a:off x="6547870" y="139700"/>
            <a:ext cx="5250430" cy="65278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1143000"/>
            <a:ext cx="3859212" cy="5041900"/>
          </a:xfrm>
        </p:spPr>
        <p:txBody>
          <a:bodyPr>
            <a:normAutofit lnSpcReduction="10000"/>
          </a:bodyPr>
          <a:lstStyle/>
          <a:p>
            <a:r>
              <a:rPr lang="hr-H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Svakog 5. ožujka obilježava Svjetski dan energetske učinkovitosti. </a:t>
            </a:r>
            <a:endParaRPr lang="hr-HR" sz="1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r-HR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Cilj </a:t>
            </a:r>
            <a:r>
              <a:rPr lang="hr-H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je senzibilizirati </a:t>
            </a:r>
            <a:r>
              <a:rPr lang="hr-HR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hr-H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ljude o potrebi smanjenja potrošnje energije razumnim i održivim korištenjem energije. </a:t>
            </a:r>
            <a:endParaRPr lang="hr-HR" sz="1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r-HR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Suprotno </a:t>
            </a:r>
            <a:r>
              <a:rPr lang="hr-H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onome što mnogi misle, pojačavanje energetske učinkovitosti ne znači ugrožavanje udobnosti i kvalitete života smanjenjem upotrebe energije koju koristimo u svakodnevnom životu. </a:t>
            </a:r>
            <a:endParaRPr lang="hr-HR" sz="1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r-HR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Poboljšanje </a:t>
            </a:r>
            <a:r>
              <a:rPr lang="hr-HR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energetske učinkovitosti temelji se na optimizaciji proizvodnih procesa i potrošnje energije, korištenjem obnovljivih izvora energije na štetu fosilnih goriva, promicanjem odgovorne potrošnje i recikliranja, pored ostalog. </a:t>
            </a:r>
            <a:endParaRPr lang="hr-HR" sz="16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hr-HR" dirty="0" smtClean="0"/>
              <a:t>. 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16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062567"/>
          </a:xfrm>
        </p:spPr>
        <p:txBody>
          <a:bodyPr>
            <a:noAutofit/>
          </a:bodyPr>
          <a:lstStyle/>
          <a:p>
            <a:r>
              <a:rPr lang="hr-HR" sz="2400" dirty="0"/>
              <a:t>Ako želite razumjeti svemir, razmišljajte o energiji, frekvenciji i vibraciji.“</a:t>
            </a:r>
            <a:br>
              <a:rPr lang="hr-HR" sz="2400" dirty="0"/>
            </a:br>
            <a:r>
              <a:rPr lang="hr-HR" sz="2400" dirty="0" smtClean="0"/>
              <a:t>                  Nikola </a:t>
            </a:r>
            <a:r>
              <a:rPr lang="hr-HR" sz="2400" dirty="0"/>
              <a:t>Tesla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r="26543"/>
          <a:stretch>
            <a:fillRect/>
          </a:stretch>
        </p:blipFill>
        <p:spPr>
          <a:xfrm>
            <a:off x="6547870" y="190500"/>
            <a:ext cx="5517130" cy="64262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438400"/>
            <a:ext cx="3859212" cy="3810000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Svjetskim danom očuvanja energije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želi se potaknuti shvaćanje i rješavanje problema neučinkovitoga korištenja energijom, a obilježava se</a:t>
            </a: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5. ožujka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na dan kad je donesena odluka o rješavanju energetske krize i pronalaženju mogućih rješenja. </a:t>
            </a:r>
            <a:endParaRPr lang="hr-HR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Energetska 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učinkovitost podrazumijeva učinkovitu uporabu energije u svim sektorima krajnje potrošnje energije. </a:t>
            </a:r>
            <a:endParaRPr lang="hr-HR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hr-HR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Energetski </a:t>
            </a:r>
            <a:r>
              <a:rPr lang="hr-HR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savjesno ponašanje bitan je alat u borbi protiv klimatskih promjena i poticanju razvoja održivih društava. Učinkovito korištenje energijom u interesu je Republike Hrvatske i dio je naše energetske politike.</a:t>
            </a:r>
          </a:p>
        </p:txBody>
      </p:sp>
    </p:spTree>
    <p:extLst>
      <p:ext uri="{BB962C8B-B14F-4D97-AF65-F5344CB8AC3E}">
        <p14:creationId xmlns:p14="http://schemas.microsoft.com/office/powerpoint/2010/main" val="29106547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770467"/>
          </a:xfrm>
        </p:spPr>
        <p:txBody>
          <a:bodyPr>
            <a:normAutofit fontScale="90000"/>
          </a:bodyPr>
          <a:lstStyle/>
          <a:p>
            <a:r>
              <a:rPr lang="hr-HR" dirty="0"/>
              <a:t>Dvije su vrste izvora energije: </a:t>
            </a:r>
            <a:r>
              <a:rPr lang="hr-HR" b="1" dirty="0"/>
              <a:t>obnovljivi</a:t>
            </a:r>
            <a:r>
              <a:rPr lang="hr-HR" dirty="0"/>
              <a:t> i </a:t>
            </a:r>
            <a:r>
              <a:rPr lang="hr-HR" b="1" dirty="0"/>
              <a:t>neobnovljivi</a:t>
            </a:r>
            <a:r>
              <a:rPr lang="hr-HR" dirty="0"/>
              <a:t>. 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28883"/>
          <a:stretch>
            <a:fillRect/>
          </a:stretch>
        </p:blipFill>
        <p:spPr>
          <a:xfrm>
            <a:off x="6547870" y="88900"/>
            <a:ext cx="5047230" cy="66294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463800"/>
            <a:ext cx="3859212" cy="3695700"/>
          </a:xfrm>
        </p:spPr>
        <p:txBody>
          <a:bodyPr>
            <a:normAutofit lnSpcReduction="10000"/>
          </a:bodyPr>
          <a:lstStyle/>
          <a:p>
            <a:r>
              <a:rPr lang="hr-HR" sz="1600" b="1" dirty="0">
                <a:solidFill>
                  <a:schemeClr val="bg2"/>
                </a:solidFill>
              </a:rPr>
              <a:t>Ugljen</a:t>
            </a:r>
            <a:r>
              <a:rPr lang="hr-HR" sz="1600" dirty="0">
                <a:solidFill>
                  <a:schemeClr val="bg2"/>
                </a:solidFill>
              </a:rPr>
              <a:t>,</a:t>
            </a:r>
            <a:r>
              <a:rPr lang="hr-HR" sz="1600" b="1" dirty="0">
                <a:solidFill>
                  <a:schemeClr val="bg2"/>
                </a:solidFill>
              </a:rPr>
              <a:t> naftu i prirodni plin</a:t>
            </a:r>
            <a:r>
              <a:rPr lang="hr-HR" sz="1600" dirty="0">
                <a:solidFill>
                  <a:schemeClr val="bg2"/>
                </a:solidFill>
              </a:rPr>
              <a:t> ubrajamo u </a:t>
            </a:r>
            <a:r>
              <a:rPr lang="hr-HR" sz="1600" b="1" dirty="0">
                <a:solidFill>
                  <a:schemeClr val="bg2"/>
                </a:solidFill>
              </a:rPr>
              <a:t>neobnovljive izvore energije</a:t>
            </a:r>
            <a:r>
              <a:rPr lang="hr-HR" sz="1600" dirty="0">
                <a:solidFill>
                  <a:schemeClr val="bg2"/>
                </a:solidFill>
              </a:rPr>
              <a:t>. </a:t>
            </a:r>
            <a:endParaRPr lang="hr-HR" sz="1600" dirty="0" smtClean="0">
              <a:solidFill>
                <a:schemeClr val="bg2"/>
              </a:solidFill>
            </a:endParaRPr>
          </a:p>
          <a:p>
            <a:r>
              <a:rPr lang="hr-HR" sz="1600" dirty="0" smtClean="0">
                <a:solidFill>
                  <a:schemeClr val="bg2"/>
                </a:solidFill>
              </a:rPr>
              <a:t>Nazivamo </a:t>
            </a:r>
            <a:r>
              <a:rPr lang="hr-HR" sz="1600" dirty="0">
                <a:solidFill>
                  <a:schemeClr val="bg2"/>
                </a:solidFill>
              </a:rPr>
              <a:t>ih </a:t>
            </a:r>
            <a:r>
              <a:rPr lang="hr-HR" sz="1600" b="1" dirty="0">
                <a:solidFill>
                  <a:schemeClr val="bg2"/>
                </a:solidFill>
              </a:rPr>
              <a:t>fosilna goriva</a:t>
            </a:r>
            <a:r>
              <a:rPr lang="hr-HR" sz="1600" dirty="0">
                <a:solidFill>
                  <a:schemeClr val="bg2"/>
                </a:solidFill>
              </a:rPr>
              <a:t> jer su nastali od fosila. Fosili su ostatci izumrlih organizama. </a:t>
            </a:r>
            <a:endParaRPr lang="hr-HR" sz="1600" dirty="0" smtClean="0">
              <a:solidFill>
                <a:schemeClr val="bg2"/>
              </a:solidFill>
            </a:endParaRPr>
          </a:p>
          <a:p>
            <a:r>
              <a:rPr lang="hr-HR" sz="1600" dirty="0" smtClean="0">
                <a:solidFill>
                  <a:schemeClr val="bg2"/>
                </a:solidFill>
              </a:rPr>
              <a:t>U </a:t>
            </a:r>
            <a:r>
              <a:rPr lang="hr-HR" sz="1600" dirty="0">
                <a:solidFill>
                  <a:schemeClr val="bg2"/>
                </a:solidFill>
              </a:rPr>
              <a:t>neobnovljive izvore energije ubrajamo i nuklearnu ili atomsku energiju. </a:t>
            </a:r>
            <a:endParaRPr lang="hr-HR" sz="1600" dirty="0" smtClean="0">
              <a:solidFill>
                <a:schemeClr val="bg2"/>
              </a:solidFill>
            </a:endParaRPr>
          </a:p>
          <a:p>
            <a:r>
              <a:rPr lang="hr-HR" sz="1600" dirty="0" smtClean="0">
                <a:solidFill>
                  <a:schemeClr val="bg2"/>
                </a:solidFill>
              </a:rPr>
              <a:t>Nakon </a:t>
            </a:r>
            <a:r>
              <a:rPr lang="hr-HR" sz="1600" dirty="0">
                <a:solidFill>
                  <a:schemeClr val="bg2"/>
                </a:solidFill>
              </a:rPr>
              <a:t>uporabe nuklearno je gorivo izuzetno radioaktivno i potrebno ga je skladištiti nekoliko desetaka godina (najradioaktivnije i više stotina godina) u sigurnim betonskim bazenima ili podzemnim bunkerima.</a:t>
            </a:r>
          </a:p>
          <a:p>
            <a:endParaRPr lang="hr-H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29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770467"/>
          </a:xfrm>
        </p:spPr>
        <p:txBody>
          <a:bodyPr>
            <a:normAutofit fontScale="90000"/>
          </a:bodyPr>
          <a:lstStyle/>
          <a:p>
            <a:r>
              <a:rPr lang="hr-HR" dirty="0"/>
              <a:t>Dvije su vrste izvora energije: </a:t>
            </a:r>
            <a:r>
              <a:rPr lang="hr-HR" b="1" dirty="0"/>
              <a:t>obnovljivi</a:t>
            </a:r>
            <a:r>
              <a:rPr lang="hr-HR" dirty="0"/>
              <a:t> i </a:t>
            </a:r>
            <a:r>
              <a:rPr lang="hr-HR" b="1" dirty="0"/>
              <a:t>neobnovljivi</a:t>
            </a:r>
            <a:r>
              <a:rPr lang="hr-HR" dirty="0"/>
              <a:t>. 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28883"/>
          <a:stretch>
            <a:fillRect/>
          </a:stretch>
        </p:blipFill>
        <p:spPr>
          <a:xfrm>
            <a:off x="6547870" y="406400"/>
            <a:ext cx="5237730" cy="62103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362200"/>
            <a:ext cx="3859212" cy="4495800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bg2"/>
                </a:solidFill>
              </a:rPr>
              <a:t>Obnovljivi </a:t>
            </a:r>
            <a:r>
              <a:rPr lang="hr-HR" dirty="0">
                <a:solidFill>
                  <a:schemeClr val="bg2"/>
                </a:solidFill>
              </a:rPr>
              <a:t>su</a:t>
            </a:r>
            <a:r>
              <a:rPr lang="hr-HR" b="1" dirty="0">
                <a:solidFill>
                  <a:schemeClr val="bg2"/>
                </a:solidFill>
              </a:rPr>
              <a:t> izvori energije</a:t>
            </a:r>
            <a:r>
              <a:rPr lang="hr-HR" dirty="0">
                <a:solidFill>
                  <a:schemeClr val="bg2"/>
                </a:solidFill>
              </a:rPr>
              <a:t> oni koji se neprestano obnavljaju prirodnim procesima. </a:t>
            </a:r>
            <a:endParaRPr lang="hr-HR" dirty="0" smtClean="0">
              <a:solidFill>
                <a:schemeClr val="bg2"/>
              </a:solidFill>
            </a:endParaRPr>
          </a:p>
          <a:p>
            <a:r>
              <a:rPr lang="hr-HR" dirty="0" smtClean="0">
                <a:solidFill>
                  <a:schemeClr val="bg2"/>
                </a:solidFill>
              </a:rPr>
              <a:t>To </a:t>
            </a:r>
            <a:r>
              <a:rPr lang="hr-HR" dirty="0">
                <a:solidFill>
                  <a:schemeClr val="bg2"/>
                </a:solidFill>
              </a:rPr>
              <a:t>su </a:t>
            </a:r>
            <a:r>
              <a:rPr lang="hr-HR" b="1" dirty="0">
                <a:solidFill>
                  <a:schemeClr val="bg2"/>
                </a:solidFill>
              </a:rPr>
              <a:t>Sunčeva energija</a:t>
            </a:r>
            <a:r>
              <a:rPr lang="hr-HR" dirty="0">
                <a:solidFill>
                  <a:schemeClr val="bg2"/>
                </a:solidFill>
              </a:rPr>
              <a:t>, </a:t>
            </a:r>
            <a:r>
              <a:rPr lang="hr-HR" b="1" dirty="0">
                <a:solidFill>
                  <a:schemeClr val="bg2"/>
                </a:solidFill>
              </a:rPr>
              <a:t>energija vjetra</a:t>
            </a:r>
            <a:r>
              <a:rPr lang="hr-HR" dirty="0">
                <a:solidFill>
                  <a:schemeClr val="bg2"/>
                </a:solidFill>
              </a:rPr>
              <a:t>, </a:t>
            </a:r>
            <a:r>
              <a:rPr lang="hr-HR" b="1" dirty="0">
                <a:solidFill>
                  <a:schemeClr val="bg2"/>
                </a:solidFill>
              </a:rPr>
              <a:t>energija vode</a:t>
            </a:r>
            <a:r>
              <a:rPr lang="hr-HR" dirty="0">
                <a:solidFill>
                  <a:schemeClr val="bg2"/>
                </a:solidFill>
              </a:rPr>
              <a:t>, </a:t>
            </a:r>
            <a:r>
              <a:rPr lang="hr-HR" b="1" dirty="0">
                <a:solidFill>
                  <a:schemeClr val="bg2"/>
                </a:solidFill>
              </a:rPr>
              <a:t>energija biomase</a:t>
            </a:r>
            <a:r>
              <a:rPr lang="hr-HR" dirty="0">
                <a:solidFill>
                  <a:schemeClr val="bg2"/>
                </a:solidFill>
              </a:rPr>
              <a:t>, </a:t>
            </a:r>
            <a:r>
              <a:rPr lang="hr-HR" b="1" dirty="0">
                <a:solidFill>
                  <a:schemeClr val="bg2"/>
                </a:solidFill>
              </a:rPr>
              <a:t>geotermalna energija </a:t>
            </a:r>
            <a:r>
              <a:rPr lang="hr-HR" dirty="0">
                <a:solidFill>
                  <a:schemeClr val="bg2"/>
                </a:solidFill>
              </a:rPr>
              <a:t>i </a:t>
            </a:r>
            <a:r>
              <a:rPr lang="hr-HR" b="1" dirty="0" err="1">
                <a:solidFill>
                  <a:schemeClr val="bg2"/>
                </a:solidFill>
              </a:rPr>
              <a:t>biodizel</a:t>
            </a:r>
            <a:r>
              <a:rPr lang="hr-HR" dirty="0">
                <a:solidFill>
                  <a:schemeClr val="bg2"/>
                </a:solidFill>
              </a:rPr>
              <a:t>. </a:t>
            </a:r>
            <a:endParaRPr lang="hr-HR" dirty="0" smtClean="0">
              <a:solidFill>
                <a:schemeClr val="bg2"/>
              </a:solidFill>
            </a:endParaRPr>
          </a:p>
          <a:p>
            <a:r>
              <a:rPr lang="hr-HR" dirty="0" smtClean="0">
                <a:solidFill>
                  <a:schemeClr val="bg2"/>
                </a:solidFill>
              </a:rPr>
              <a:t>Prednost </a:t>
            </a:r>
            <a:r>
              <a:rPr lang="hr-HR" dirty="0">
                <a:solidFill>
                  <a:schemeClr val="bg2"/>
                </a:solidFill>
              </a:rPr>
              <a:t>je njihova korištenja mnogo manji štetni utjecaj na okoliš u odnosu na fosilna goriva</a:t>
            </a:r>
            <a:r>
              <a:rPr lang="hr-HR" dirty="0" smtClean="0">
                <a:solidFill>
                  <a:schemeClr val="bg2"/>
                </a:solidFill>
              </a:rPr>
              <a:t>.</a:t>
            </a:r>
          </a:p>
          <a:p>
            <a:r>
              <a:rPr lang="hr-HR" dirty="0" smtClean="0">
                <a:solidFill>
                  <a:schemeClr val="bg2"/>
                </a:solidFill>
              </a:rPr>
              <a:t> </a:t>
            </a:r>
            <a:r>
              <a:rPr lang="hr-HR" dirty="0">
                <a:solidFill>
                  <a:schemeClr val="bg2"/>
                </a:solidFill>
              </a:rPr>
              <a:t>Njihovom se uporabom u okoliš ne ispuštaju opasni i štetni plinovi. </a:t>
            </a:r>
            <a:endParaRPr lang="hr-HR" dirty="0" smtClean="0">
              <a:solidFill>
                <a:schemeClr val="bg2"/>
              </a:solidFill>
            </a:endParaRPr>
          </a:p>
          <a:p>
            <a:r>
              <a:rPr lang="hr-HR" dirty="0" smtClean="0">
                <a:solidFill>
                  <a:schemeClr val="bg2"/>
                </a:solidFill>
              </a:rPr>
              <a:t>Zbog </a:t>
            </a:r>
            <a:r>
              <a:rPr lang="hr-HR" dirty="0">
                <a:solidFill>
                  <a:schemeClr val="bg2"/>
                </a:solidFill>
              </a:rPr>
              <a:t>spoznaje da će se zalihe neobnovljivih izvora energije iscrpiti, sve se više razvijaju tehnologije dobivanja energije od obnovljivih izvora kao što su voda, vjetar i biomasa.</a:t>
            </a:r>
          </a:p>
        </p:txBody>
      </p:sp>
    </p:spTree>
    <p:extLst>
      <p:ext uri="{BB962C8B-B14F-4D97-AF65-F5344CB8AC3E}">
        <p14:creationId xmlns:p14="http://schemas.microsoft.com/office/powerpoint/2010/main" val="40993844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5" y="609601"/>
            <a:ext cx="3865134" cy="2235199"/>
          </a:xfrm>
        </p:spPr>
        <p:txBody>
          <a:bodyPr>
            <a:normAutofit fontScale="90000"/>
          </a:bodyPr>
          <a:lstStyle/>
          <a:p>
            <a:r>
              <a:rPr lang="pl-PL" i="1" dirty="0"/>
              <a:t>Ako tijelo predaje energiju u obliku zračenja, masa mu se umanjuje za E/c². </a:t>
            </a:r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28883"/>
          <a:stretch>
            <a:fillRect/>
          </a:stretch>
        </p:blipFill>
        <p:spPr>
          <a:xfrm>
            <a:off x="6547870" y="203200"/>
            <a:ext cx="4869430" cy="6299200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54954" y="2844800"/>
            <a:ext cx="3859212" cy="3657600"/>
          </a:xfrm>
        </p:spPr>
        <p:txBody>
          <a:bodyPr>
            <a:noAutofit/>
          </a:bodyPr>
          <a:lstStyle/>
          <a:p>
            <a:r>
              <a:rPr lang="hr-HR" sz="1600" b="1" dirty="0">
                <a:solidFill>
                  <a:schemeClr val="bg2"/>
                </a:solidFill>
              </a:rPr>
              <a:t>Zakon očuvanja energije</a:t>
            </a:r>
            <a:r>
              <a:rPr lang="hr-HR" sz="1600" dirty="0">
                <a:solidFill>
                  <a:schemeClr val="bg2"/>
                </a:solidFill>
              </a:rPr>
              <a:t> jest fizikalni zakon prema kojemu je u zatvorenome fizikalnom sustavu zbroj svih oblika energije (mehaničke, toplinske, električne, magnetske itd.) konstantan. Drugim riječima, u zatvorenome sustavu jedan oblik energije može prelaziti u druge oblike a da se pritom energija niti stvara niti poništava. Promjena ukupne energije izoliranoga sustava jednaka je nuli. Konačnu formulaciju zakona očuvanja energije dobio je </a:t>
            </a:r>
            <a:r>
              <a:rPr lang="hr-HR" sz="1600" b="1" dirty="0">
                <a:solidFill>
                  <a:schemeClr val="bg2"/>
                </a:solidFill>
              </a:rPr>
              <a:t>Albert Einstein </a:t>
            </a:r>
            <a:r>
              <a:rPr lang="hr-HR" sz="1600" dirty="0">
                <a:solidFill>
                  <a:schemeClr val="bg2"/>
                </a:solidFill>
              </a:rPr>
              <a:t>(1905</a:t>
            </a:r>
            <a:r>
              <a:rPr lang="hr-HR" sz="1600" dirty="0" smtClean="0">
                <a:solidFill>
                  <a:schemeClr val="bg2"/>
                </a:solidFill>
              </a:rPr>
              <a:t>.).</a:t>
            </a:r>
            <a:endParaRPr lang="hr-H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747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248832"/>
          </a:xfrm>
        </p:spPr>
        <p:txBody>
          <a:bodyPr/>
          <a:lstStyle/>
          <a:p>
            <a:r>
              <a:rPr lang="hr-HR" dirty="0" smtClean="0"/>
              <a:t>     MEĐUNARODNI DAN RIJEKA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               14. OŽUJAK</a:t>
            </a:r>
            <a:endParaRPr lang="hr-HR" sz="4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3530599"/>
            <a:ext cx="6807200" cy="31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60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147</TotalTime>
  <Words>1335</Words>
  <Application>Microsoft Office PowerPoint</Application>
  <PresentationFormat>Široki zaslon</PresentationFormat>
  <Paragraphs>107</Paragraphs>
  <Slides>27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2" baseType="lpstr">
      <vt:lpstr>Algerian</vt:lpstr>
      <vt:lpstr>Arial</vt:lpstr>
      <vt:lpstr>Century Gothic</vt:lpstr>
      <vt:lpstr>Wingdings 3</vt:lpstr>
      <vt:lpstr>Soba za sastanke za ion</vt:lpstr>
      <vt:lpstr>         EKO OŽUJAK</vt:lpstr>
      <vt:lpstr>Izvori tekstova i slika:</vt:lpstr>
      <vt:lpstr>Svjetski dan očuvanja energije</vt:lpstr>
      <vt:lpstr>Energetska učinkovitost</vt:lpstr>
      <vt:lpstr>Ako želite razumjeti svemir, razmišljajte o energiji, frekvenciji i vibraciji.“                   Nikola Tesla </vt:lpstr>
      <vt:lpstr>Dvije su vrste izvora energije: obnovljivi i neobnovljivi. </vt:lpstr>
      <vt:lpstr>Dvije su vrste izvora energije: obnovljivi i neobnovljivi. </vt:lpstr>
      <vt:lpstr>Ako tijelo predaje energiju u obliku zračenja, masa mu se umanjuje za E/c². </vt:lpstr>
      <vt:lpstr>     MEĐUNARODNI DAN RIJEKA</vt:lpstr>
      <vt:lpstr>Međunarodni dan rijeka</vt:lpstr>
      <vt:lpstr>Međunarodni dan rijeka</vt:lpstr>
      <vt:lpstr>Međunarodni dan rijeka</vt:lpstr>
      <vt:lpstr>     SVJETSKI DAN LASTAVICA</vt:lpstr>
      <vt:lpstr>Svjetski dan lastavica</vt:lpstr>
      <vt:lpstr>    Svjetski dan bez mesa                20. ožujak</vt:lpstr>
      <vt:lpstr>    SVJETSKI DAN ŠUMA</vt:lpstr>
      <vt:lpstr>SVJETSKI DAN ŠUMA</vt:lpstr>
      <vt:lpstr>SVJETSKI DAN ŠUMA</vt:lpstr>
      <vt:lpstr>       SVJETSKI DAN VODA</vt:lpstr>
      <vt:lpstr>          Svjetski dan voda</vt:lpstr>
      <vt:lpstr>Svjetski dan voda</vt:lpstr>
      <vt:lpstr>PowerPointova prezentacija</vt:lpstr>
      <vt:lpstr>   Svjetski dan meteorologije</vt:lpstr>
      <vt:lpstr>Svjetski dan meteorologije</vt:lpstr>
      <vt:lpstr>Svjetski dan meteorologije</vt:lpstr>
      <vt:lpstr>Svjetski dan meteorologije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EKO OŽUJAK</dc:title>
  <dc:creator>Silvija</dc:creator>
  <cp:lastModifiedBy>Silvija</cp:lastModifiedBy>
  <cp:revision>64</cp:revision>
  <dcterms:created xsi:type="dcterms:W3CDTF">2021-03-26T09:10:36Z</dcterms:created>
  <dcterms:modified xsi:type="dcterms:W3CDTF">2021-03-26T11:37:41Z</dcterms:modified>
</cp:coreProperties>
</file>