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op.hr/hr/tematska-podrucja/prirodne-vrijednosti-stanje-i-ocuvanje/bioraznolikost/sismisi" TargetMode="External"/><Relationship Id="rId2" Type="http://schemas.openxmlformats.org/officeDocument/2006/relationships/hyperlink" Target="http://www.eurobats.org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100posto.jutarnji.hr/news/zbog-bombardiranja-hirosime-nastao-je-veliki-klasik-lektire-kultna-pjesma-80-ih-a-simbolizira-je-i-legendarno-filmsko-cudoviste.html" TargetMode="External"/><Relationship Id="rId2" Type="http://schemas.openxmlformats.org/officeDocument/2006/relationships/hyperlink" Target="https://www.zov-zagreb.hr/hr/dogadaji/event/dan-stabl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v.culturell.com/kak-projdet-mezhdunarodnij-den-dejstvij-protiv-yadernih-ispitanij-a-166317" TargetMode="External"/><Relationship Id="rId5" Type="http://schemas.openxmlformats.org/officeDocument/2006/relationships/hyperlink" Target="http://www.haop.hr/hr/novosti/22-medunarodna-noc-sismisa" TargetMode="External"/><Relationship Id="rId4" Type="http://schemas.openxmlformats.org/officeDocument/2006/relationships/hyperlink" Target="https://www.ekovjesnik.hr/clanak/2044/blizi-nam-se-svjetski-dan-roda-24-kolovoz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EKO SRPANJ I EKO KOLOVOZ….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EKOLOŠKI DATUMI U SRPNJU I KOLOVOZU – ČINJENICE I ZANIMLJIVOSTI</a:t>
            </a:r>
            <a:endParaRPr lang="hr-H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30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431801"/>
            <a:ext cx="3865134" cy="1638299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    28. Kolovoz</a:t>
            </a:r>
            <a:br>
              <a:rPr lang="hr-HR" dirty="0" smtClean="0"/>
            </a:br>
            <a:r>
              <a:rPr lang="hr-HR" dirty="0" smtClean="0"/>
              <a:t>   Europska noć       šišmiša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2070100"/>
            <a:ext cx="3859212" cy="4216400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chemeClr val="bg1"/>
                </a:solidFill>
              </a:rPr>
              <a:t>Međunarodna noć šišmiša obilježava se od 1997. godine, posljednji vikend u kolovozu, pod okriljem Sporazuma o zaštiti europskih populacija šišmiša – </a:t>
            </a:r>
            <a:r>
              <a:rPr lang="hr-HR" dirty="0">
                <a:solidFill>
                  <a:schemeClr val="bg1"/>
                </a:solidFill>
                <a:hlinkClick r:id="rId2"/>
              </a:rPr>
              <a:t>EUROBATS</a:t>
            </a:r>
            <a:r>
              <a:rPr lang="hr-HR" dirty="0">
                <a:solidFill>
                  <a:schemeClr val="bg1"/>
                </a:solidFill>
              </a:rPr>
              <a:t>. Hrvatska je članica Sporazuma od 2000. godine. Kroz razne događaje (interaktivne radionice, predavanja izložbe i slično), organizirane zadnjeg vikenda u kolovozu u suradnji organizacija za zaštitu prirode i nevladinih udruga, prenosi se znanje o šišmišima, njihovom načinu života, navikama i potrebama različitih vrsta šišmiša. Također se ukazuje na njihovu nezamjenjivu ulogu u očuvanju prirodne ravnoteže u ekosustavima kao i na potrebu njihova očuvanja i zaštite. </a:t>
            </a:r>
          </a:p>
          <a:p>
            <a:r>
              <a:rPr lang="hr-HR" dirty="0">
                <a:solidFill>
                  <a:schemeClr val="bg1"/>
                </a:solidFill>
              </a:rPr>
              <a:t>Šišmiši su jedini sisavci koji lete, a dosad je na Zemlji zabilježeno više od 1200 vrsta šišmiša. Sve  vrste šišmiša koje žive u Hrvatskoj, njih 33, strogo su zaštićene Zakonom o zaštiti prirode. Više informacija o šišmišima dostupno je na našim </a:t>
            </a:r>
            <a:r>
              <a:rPr lang="hr-HR" dirty="0">
                <a:solidFill>
                  <a:schemeClr val="bg1"/>
                </a:solidFill>
                <a:hlinkClick r:id="rId3"/>
              </a:rPr>
              <a:t>stranicama</a:t>
            </a:r>
            <a:r>
              <a:rPr lang="hr-HR" dirty="0">
                <a:solidFill>
                  <a:schemeClr val="bg1"/>
                </a:solidFill>
              </a:rPr>
              <a:t> .  </a:t>
            </a:r>
          </a:p>
          <a:p>
            <a:endParaRPr lang="hr-HR" dirty="0"/>
          </a:p>
        </p:txBody>
      </p:sp>
      <p:pic>
        <p:nvPicPr>
          <p:cNvPr id="15" name="Rezervirano mjesto slike 1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8" r="26678"/>
          <a:stretch>
            <a:fillRect/>
          </a:stretch>
        </p:blipFill>
        <p:spPr>
          <a:xfrm>
            <a:off x="6547870" y="558800"/>
            <a:ext cx="4551930" cy="5727700"/>
          </a:xfrm>
        </p:spPr>
      </p:pic>
    </p:spTree>
    <p:extLst>
      <p:ext uri="{BB962C8B-B14F-4D97-AF65-F5344CB8AC3E}">
        <p14:creationId xmlns:p14="http://schemas.microsoft.com/office/powerpoint/2010/main" val="7464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4" y="635001"/>
            <a:ext cx="3865134" cy="24892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     29. Kolovoz</a:t>
            </a:r>
            <a:br>
              <a:rPr lang="hr-HR" dirty="0" smtClean="0"/>
            </a:br>
            <a:r>
              <a:rPr lang="hr-HR" dirty="0" smtClean="0"/>
              <a:t>Međunarodni dan borbe protiv nuklearnih testiranja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3" r="25123"/>
          <a:stretch>
            <a:fillRect/>
          </a:stretch>
        </p:blipFill>
        <p:spPr>
          <a:xfrm>
            <a:off x="6585970" y="533400"/>
            <a:ext cx="3916930" cy="57277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3124201"/>
            <a:ext cx="3859212" cy="3136899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2. prosinca 2009. Generalna skupština UN-a odobrila je Međunarodni dan borbe protiv nuklearnih testova. Odlučeno je da se to održava svake godine 29. kolovoza. Dan nije odabran slučajno. U kolovozu 1991., 29. kolovoza, predsjednik Kazahstana </a:t>
            </a:r>
            <a:r>
              <a:rPr lang="hr-HR" sz="1600" dirty="0" err="1">
                <a:solidFill>
                  <a:schemeClr val="bg1"/>
                </a:solidFill>
              </a:rPr>
              <a:t>Nursultan</a:t>
            </a:r>
            <a:r>
              <a:rPr lang="hr-HR" sz="1600" dirty="0">
                <a:solidFill>
                  <a:schemeClr val="bg1"/>
                </a:solidFill>
              </a:rPr>
              <a:t> </a:t>
            </a:r>
            <a:r>
              <a:rPr lang="hr-HR" sz="1600" dirty="0" err="1">
                <a:solidFill>
                  <a:schemeClr val="bg1"/>
                </a:solidFill>
              </a:rPr>
              <a:t>Nazarbajev</a:t>
            </a:r>
            <a:r>
              <a:rPr lang="hr-HR" sz="1600" dirty="0">
                <a:solidFill>
                  <a:schemeClr val="bg1"/>
                </a:solidFill>
              </a:rPr>
              <a:t> izdao je dekret o službenom zatvaranju zloglasnog poligona u </a:t>
            </a:r>
            <a:r>
              <a:rPr lang="hr-HR" sz="1600" dirty="0" err="1">
                <a:solidFill>
                  <a:schemeClr val="bg1"/>
                </a:solidFill>
              </a:rPr>
              <a:t>Semipalatinsku</a:t>
            </a:r>
            <a:r>
              <a:rPr lang="hr-HR" sz="1600" dirty="0" smtClean="0">
                <a:solidFill>
                  <a:schemeClr val="bg1"/>
                </a:solidFill>
              </a:rPr>
              <a:t>.</a:t>
            </a:r>
          </a:p>
          <a:p>
            <a:endParaRPr lang="hr-H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8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214967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29. Kolovoz </a:t>
            </a:r>
            <a:br>
              <a:rPr lang="hr-HR" dirty="0" smtClean="0"/>
            </a:br>
            <a:r>
              <a:rPr lang="hr-HR" dirty="0" smtClean="0"/>
              <a:t>Međunarodni dan borbe protiv nuklearnih testiranja</a:t>
            </a:r>
            <a:endParaRPr lang="hr-HR" dirty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r="27720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3035300"/>
            <a:ext cx="3859212" cy="3124200"/>
          </a:xfrm>
        </p:spPr>
        <p:txBody>
          <a:bodyPr>
            <a:no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Inicijativa za uspostavljanje Međunarodnog dana borbe protiv nuklearnih testova potekla je od vlade Kazahstana, zemlje u kojoj je tijekom godina hladnog rata izvršeno preko 450 nuklearnih eksplozija i ispitivanja vodikove bombe. U samo 14 godina (od 1949. do 1963.) ukupna snaga nuklearnih naboja testirana u blizini </a:t>
            </a:r>
            <a:r>
              <a:rPr lang="hr-HR" sz="1600" dirty="0" err="1">
                <a:solidFill>
                  <a:schemeClr val="bg1"/>
                </a:solidFill>
              </a:rPr>
              <a:t>Semipalatinska</a:t>
            </a:r>
            <a:r>
              <a:rPr lang="hr-HR" sz="1600" dirty="0">
                <a:solidFill>
                  <a:schemeClr val="bg1"/>
                </a:solidFill>
              </a:rPr>
              <a:t> prešla je 2500 puta veću snagu atomske bombe bačene na Hirošimu.</a:t>
            </a:r>
          </a:p>
        </p:txBody>
      </p:sp>
    </p:spTree>
    <p:extLst>
      <p:ext uri="{BB962C8B-B14F-4D97-AF65-F5344CB8AC3E}">
        <p14:creationId xmlns:p14="http://schemas.microsoft.com/office/powerpoint/2010/main" val="396547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214967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29. Kolovoz</a:t>
            </a:r>
            <a:br>
              <a:rPr lang="hr-HR" dirty="0" smtClean="0"/>
            </a:br>
            <a:r>
              <a:rPr lang="hr-HR" dirty="0" smtClean="0"/>
              <a:t>Međunarodni dan borbe protiv nuklearnih testiranja</a:t>
            </a:r>
            <a:endParaRPr lang="hr-HR" dirty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2" r="25132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2806700"/>
            <a:ext cx="3859212" cy="3568700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chemeClr val="bg1"/>
                </a:solidFill>
              </a:rPr>
              <a:t>Oblaci izvan granica nuklearnog ispitnog mjesta zbog zemaljskih i zračnih eksplozija pokrenuli su radijacijsko zagađenje u istočnom dijelu Kazahstana.</a:t>
            </a:r>
          </a:p>
          <a:p>
            <a:r>
              <a:rPr lang="hr-HR" dirty="0">
                <a:solidFill>
                  <a:schemeClr val="bg1"/>
                </a:solidFill>
              </a:rPr>
              <a:t>Do sada je vrlo visoka stopa smrtnosti u blizini </a:t>
            </a:r>
            <a:r>
              <a:rPr lang="hr-HR" dirty="0" err="1">
                <a:solidFill>
                  <a:schemeClr val="bg1"/>
                </a:solidFill>
              </a:rPr>
              <a:t>Semipalatinsa</a:t>
            </a:r>
            <a:r>
              <a:rPr lang="hr-HR" dirty="0">
                <a:solidFill>
                  <a:schemeClr val="bg1"/>
                </a:solidFill>
              </a:rPr>
              <a:t>, promatran je prosječni životni vijek od samo 40-50 godina, velik postotak karcinoma i raznih patologija kod djece. Milion tristo tisuća ljudi službeno je prepoznato kao žrtve nuklearnih testova na poligonu </a:t>
            </a:r>
            <a:r>
              <a:rPr lang="hr-HR" dirty="0" err="1">
                <a:solidFill>
                  <a:schemeClr val="bg1"/>
                </a:solidFill>
              </a:rPr>
              <a:t>Semipalatinsk</a:t>
            </a:r>
            <a:r>
              <a:rPr lang="hr-HR" dirty="0">
                <a:solidFill>
                  <a:schemeClr val="bg1"/>
                </a:solidFill>
              </a:rPr>
              <a:t>.</a:t>
            </a:r>
          </a:p>
          <a:p>
            <a:r>
              <a:rPr lang="hr-HR" dirty="0">
                <a:solidFill>
                  <a:schemeClr val="bg1"/>
                </a:solidFill>
              </a:rPr>
              <a:t>Uspostavljanje Međunarodnog dana borbe protiv nuklearnih testova osmišljeno je kako bi se skrenula pažnja ljudi na štetne posljedice koje prate bilo koji test nuklearnog oružja, te da se razgovara o potrebi njihova potpunog ukidanja.</a:t>
            </a:r>
          </a:p>
        </p:txBody>
      </p:sp>
    </p:spTree>
    <p:extLst>
      <p:ext uri="{BB962C8B-B14F-4D97-AF65-F5344CB8AC3E}">
        <p14:creationId xmlns:p14="http://schemas.microsoft.com/office/powerpoint/2010/main" val="133970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 TEKSTOVA I SLIKA: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54" y="2209800"/>
            <a:ext cx="8825659" cy="4546600"/>
          </a:xfrm>
        </p:spPr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www.zov-zagreb.hr/hr/dogadaji/event/dan-stabla.html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100posto.jutarnji.hr/news/zbog-bombardiranja-hirosime-nastao-je-veliki-klasik-lektire-kultna-pjesma-80-ih-a-simbolizira-je-i-legendarno-filmsko-cudoviste.html</a:t>
            </a:r>
            <a:endParaRPr lang="hr-HR" dirty="0" smtClean="0"/>
          </a:p>
          <a:p>
            <a:pPr marL="0" indent="0">
              <a:buNone/>
            </a:pPr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www.ekovjesnik.hr/clanak/2044/blizi-nam-se-svjetski-dan-roda-24-kolovoza</a:t>
            </a:r>
            <a:endParaRPr lang="hr-HR" dirty="0" smtClean="0"/>
          </a:p>
          <a:p>
            <a:pPr marL="0" indent="0">
              <a:buNone/>
            </a:pPr>
            <a:r>
              <a:rPr lang="hr-HR" dirty="0">
                <a:hlinkClick r:id="rId5"/>
              </a:rPr>
              <a:t>http://</a:t>
            </a:r>
            <a:r>
              <a:rPr lang="hr-HR" dirty="0" smtClean="0">
                <a:hlinkClick r:id="rId5"/>
              </a:rPr>
              <a:t>www.haop.hr/hr/novosti/22-medunarodna-noc-sismisa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>
                <a:hlinkClick r:id="rId6"/>
              </a:rPr>
              <a:t>https://</a:t>
            </a:r>
            <a:r>
              <a:rPr lang="hr-HR" dirty="0" smtClean="0">
                <a:hlinkClick r:id="rId6"/>
              </a:rPr>
              <a:t>hrv.culturell.com/kak-projdet-mezhdunarodnij-den-dejstvij-protiv-yadernih-ispitanij-a-166317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309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736601"/>
            <a:ext cx="3865134" cy="1384299"/>
          </a:xfrm>
        </p:spPr>
        <p:txBody>
          <a:bodyPr/>
          <a:lstStyle/>
          <a:p>
            <a:r>
              <a:rPr lang="hr-HR" dirty="0" smtClean="0"/>
              <a:t>DAN STABLA,</a:t>
            </a:r>
            <a:br>
              <a:rPr lang="hr-HR" dirty="0" smtClean="0"/>
            </a:br>
            <a:r>
              <a:rPr lang="hr-HR" dirty="0" smtClean="0"/>
              <a:t>16. 7.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3" r="30153"/>
          <a:stretch>
            <a:fillRect/>
          </a:stretch>
        </p:blipFill>
        <p:spPr>
          <a:xfrm>
            <a:off x="6547870" y="533400"/>
            <a:ext cx="4463030" cy="58801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2120900"/>
            <a:ext cx="3859212" cy="4013200"/>
          </a:xfrm>
        </p:spPr>
        <p:txBody>
          <a:bodyPr>
            <a:normAutofit fontScale="92500"/>
          </a:bodyPr>
          <a:lstStyle/>
          <a:p>
            <a:r>
              <a:rPr lang="hr-HR" sz="1800" dirty="0"/>
              <a:t>Stablo je ugroženo od ljudi u šumi, parku, livadi ili okućnici, prilikom sječe za različite potrebe. </a:t>
            </a:r>
            <a:endParaRPr lang="hr-HR" sz="1800" dirty="0" smtClean="0"/>
          </a:p>
          <a:p>
            <a:r>
              <a:rPr lang="hr-HR" sz="1800" dirty="0" smtClean="0"/>
              <a:t>Zatim </a:t>
            </a:r>
            <a:r>
              <a:rPr lang="hr-HR" sz="1800" dirty="0"/>
              <a:t>je ugroženo uslijed zagađenja, klimatskih promjena, štetnika, oluja ili erozije tla. </a:t>
            </a:r>
            <a:endParaRPr lang="hr-HR" sz="1800" dirty="0" smtClean="0"/>
          </a:p>
          <a:p>
            <a:r>
              <a:rPr lang="hr-HR" sz="1800" dirty="0" smtClean="0"/>
              <a:t>Stablo </a:t>
            </a:r>
            <a:r>
              <a:rPr lang="hr-HR" sz="1800" dirty="0"/>
              <a:t>je korisno svim živim bićima, a ljudima posebno jer osigurava kisik, hranu, zaštitu od onečišćenja, sunčevih zraka, kiše, te osigurava potrebni materijal. </a:t>
            </a:r>
            <a:endParaRPr lang="hr-HR" sz="1800" dirty="0" smtClean="0"/>
          </a:p>
          <a:p>
            <a:r>
              <a:rPr lang="hr-HR" sz="1800" dirty="0" smtClean="0"/>
              <a:t>Na </a:t>
            </a:r>
            <a:r>
              <a:rPr lang="hr-HR" sz="1800" dirty="0"/>
              <a:t>Dan stabla izrazimo zahvalnost i zalijmo ga.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95806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622301"/>
            <a:ext cx="3865134" cy="142239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 6. Kolovoz </a:t>
            </a:r>
            <a:r>
              <a:rPr lang="hr-HR" dirty="0" err="1" smtClean="0"/>
              <a:t>Antinuklearni</a:t>
            </a:r>
            <a:r>
              <a:rPr lang="hr-HR" dirty="0" smtClean="0"/>
              <a:t> dan – Dan Hirošime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4" r="21764"/>
          <a:stretch>
            <a:fillRect/>
          </a:stretch>
        </p:blipFill>
        <p:spPr>
          <a:xfrm>
            <a:off x="6547870" y="304801"/>
            <a:ext cx="4145530" cy="59944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2044700"/>
            <a:ext cx="3859212" cy="4051300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Na današnji dan američki bombarder B-29 </a:t>
            </a:r>
            <a:r>
              <a:rPr lang="hr-HR" dirty="0" err="1">
                <a:solidFill>
                  <a:schemeClr val="bg1"/>
                </a:solidFill>
              </a:rPr>
              <a:t>Enola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Gay</a:t>
            </a:r>
            <a:r>
              <a:rPr lang="hr-HR" dirty="0">
                <a:solidFill>
                  <a:schemeClr val="bg1"/>
                </a:solidFill>
              </a:rPr>
              <a:t> bacio je atomsku bombu na Hirošimu. 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Tako </a:t>
            </a:r>
            <a:r>
              <a:rPr lang="hr-HR" dirty="0">
                <a:solidFill>
                  <a:schemeClr val="bg1"/>
                </a:solidFill>
              </a:rPr>
              <a:t>je Hirošima postala prvi grad na svijetu koji je iskusio napad najsmrtonosnijim oružjem koje je čovjek ikad upotrijebio.</a:t>
            </a:r>
          </a:p>
          <a:p>
            <a:r>
              <a:rPr lang="hr-HR" dirty="0">
                <a:solidFill>
                  <a:schemeClr val="bg1"/>
                </a:solidFill>
              </a:rPr>
              <a:t>Bombardiranje Hirošime, a tri dana kasnije i Nagasakija, dovelo je do kapitulacije Japana i okončanja Drugog svjetskog rata, ali i odnijelo stotine tisuća ljudskih života. 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Unatoč </a:t>
            </a:r>
            <a:r>
              <a:rPr lang="hr-HR" dirty="0">
                <a:solidFill>
                  <a:schemeClr val="bg1"/>
                </a:solidFill>
              </a:rPr>
              <a:t>ulozi Japana u ratu, ovaj događaj ostao je upamćen kao velika tragedija koja je utjecala na političke, društvene i kulturne prilike koje osjećamo i danas.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4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571501"/>
            <a:ext cx="3865134" cy="163829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6. Kolovoz</a:t>
            </a:r>
            <a:br>
              <a:rPr lang="hr-HR" dirty="0" smtClean="0"/>
            </a:br>
            <a:r>
              <a:rPr lang="hr-HR" dirty="0" err="1" smtClean="0"/>
              <a:t>Antinuklearni</a:t>
            </a:r>
            <a:r>
              <a:rPr lang="hr-HR" dirty="0" smtClean="0"/>
              <a:t> dan – Dan Hirošime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2209800"/>
            <a:ext cx="3859212" cy="4076700"/>
          </a:xfrm>
        </p:spPr>
        <p:txBody>
          <a:bodyPr>
            <a:normAutofit/>
          </a:bodyPr>
          <a:lstStyle/>
          <a:p>
            <a:r>
              <a:rPr lang="hr-HR" sz="2400" b="1" dirty="0"/>
              <a:t>Zbog bombardiranja Hirošime nastao je veliki klasik lektire, kultna pjesma 80-ih, a simbolizira je i legendarno filmsko čudovište</a:t>
            </a:r>
          </a:p>
          <a:p>
            <a:endParaRPr lang="hr-HR" sz="2400" dirty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 b="28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536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622301"/>
            <a:ext cx="3865134" cy="151129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6. Kolovoz</a:t>
            </a:r>
            <a:br>
              <a:rPr lang="hr-HR" dirty="0" smtClean="0"/>
            </a:br>
            <a:r>
              <a:rPr lang="hr-HR" dirty="0" err="1" smtClean="0"/>
              <a:t>Antinuklearni</a:t>
            </a:r>
            <a:r>
              <a:rPr lang="hr-HR" dirty="0" smtClean="0"/>
              <a:t> dan- Dan Hirošime</a:t>
            </a:r>
            <a:endParaRPr lang="hr-HR" dirty="0"/>
          </a:p>
        </p:txBody>
      </p:sp>
      <p:pic>
        <p:nvPicPr>
          <p:cNvPr id="8" name="Rezervirano mjesto slike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9" r="25929"/>
          <a:stretch>
            <a:fillRect/>
          </a:stretch>
        </p:blipFill>
        <p:spPr>
          <a:xfrm>
            <a:off x="6547870" y="419100"/>
            <a:ext cx="3942330" cy="59182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2133600"/>
            <a:ext cx="3859212" cy="4089400"/>
          </a:xfrm>
        </p:spPr>
        <p:txBody>
          <a:bodyPr>
            <a:normAutofit/>
          </a:bodyPr>
          <a:lstStyle/>
          <a:p>
            <a:r>
              <a:rPr lang="hr-HR" sz="1600" dirty="0" smtClean="0">
                <a:solidFill>
                  <a:schemeClr val="bg1"/>
                </a:solidFill>
              </a:rPr>
              <a:t>Remek-djela kulture nadahnuta napadom na Hirošimu : </a:t>
            </a:r>
          </a:p>
          <a:p>
            <a:r>
              <a:rPr lang="hr-HR" sz="1600" dirty="0" smtClean="0">
                <a:solidFill>
                  <a:schemeClr val="bg1"/>
                </a:solidFill>
              </a:rPr>
              <a:t>Najdojmljivije </a:t>
            </a:r>
            <a:r>
              <a:rPr lang="hr-HR" sz="1600" dirty="0">
                <a:solidFill>
                  <a:schemeClr val="bg1"/>
                </a:solidFill>
              </a:rPr>
              <a:t>djelo je ono </a:t>
            </a:r>
            <a:r>
              <a:rPr lang="hr-HR" sz="1600" b="1" dirty="0">
                <a:solidFill>
                  <a:schemeClr val="bg1"/>
                </a:solidFill>
              </a:rPr>
              <a:t>Karola </a:t>
            </a:r>
            <a:r>
              <a:rPr lang="hr-HR" sz="1600" b="1" dirty="0" err="1">
                <a:solidFill>
                  <a:schemeClr val="bg1"/>
                </a:solidFill>
              </a:rPr>
              <a:t>Brucknera</a:t>
            </a:r>
            <a:r>
              <a:rPr lang="hr-HR" sz="1600" dirty="0">
                <a:solidFill>
                  <a:schemeClr val="bg1"/>
                </a:solidFill>
              </a:rPr>
              <a:t>, "</a:t>
            </a:r>
            <a:r>
              <a:rPr lang="hr-HR" sz="1600" dirty="0" err="1">
                <a:solidFill>
                  <a:schemeClr val="bg1"/>
                </a:solidFill>
              </a:rPr>
              <a:t>Sadako</a:t>
            </a:r>
            <a:r>
              <a:rPr lang="hr-HR" sz="1600" dirty="0">
                <a:solidFill>
                  <a:schemeClr val="bg1"/>
                </a:solidFill>
              </a:rPr>
              <a:t> hoće živjeti", koje je neizostavna lektira u velikom broju zemalja, uključujući u Hrvatsku. </a:t>
            </a:r>
            <a:endParaRPr lang="hr-HR" sz="1600" dirty="0" smtClean="0">
              <a:solidFill>
                <a:schemeClr val="bg1"/>
              </a:solidFill>
            </a:endParaRPr>
          </a:p>
          <a:p>
            <a:r>
              <a:rPr lang="hr-HR" sz="1600" dirty="0" smtClean="0">
                <a:solidFill>
                  <a:schemeClr val="bg1"/>
                </a:solidFill>
              </a:rPr>
              <a:t>Taj </a:t>
            </a:r>
            <a:r>
              <a:rPr lang="hr-HR" sz="1600" dirty="0">
                <a:solidFill>
                  <a:schemeClr val="bg1"/>
                </a:solidFill>
              </a:rPr>
              <a:t>dječji roman, napisan 1961. godine, preveden je na mnoge svjetske jezike i danas je jedno od najdojmljivijih </a:t>
            </a:r>
            <a:r>
              <a:rPr lang="hr-HR" sz="1600" dirty="0" err="1">
                <a:solidFill>
                  <a:schemeClr val="bg1"/>
                </a:solidFill>
              </a:rPr>
              <a:t>anitiratnih</a:t>
            </a:r>
            <a:r>
              <a:rPr lang="hr-HR" sz="1600" dirty="0">
                <a:solidFill>
                  <a:schemeClr val="bg1"/>
                </a:solidFill>
              </a:rPr>
              <a:t> djela uz koje su odrastale generacije djece u svijetu</a:t>
            </a:r>
            <a:r>
              <a:rPr lang="hr-H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89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558801"/>
            <a:ext cx="3865134" cy="158749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6. Kolovoz</a:t>
            </a:r>
            <a:br>
              <a:rPr lang="hr-HR" dirty="0" smtClean="0"/>
            </a:br>
            <a:r>
              <a:rPr lang="hr-HR" dirty="0" err="1" smtClean="0"/>
              <a:t>Antinuklearni</a:t>
            </a:r>
            <a:r>
              <a:rPr lang="hr-HR" dirty="0" smtClean="0"/>
              <a:t> dan – Dan Hirošime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r="14528"/>
          <a:stretch>
            <a:fillRect/>
          </a:stretch>
        </p:blipFill>
        <p:spPr>
          <a:xfrm>
            <a:off x="6547870" y="558801"/>
            <a:ext cx="4285230" cy="5765799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2146300"/>
            <a:ext cx="3859212" cy="408940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U </a:t>
            </a:r>
            <a:r>
              <a:rPr lang="hr-HR" dirty="0">
                <a:solidFill>
                  <a:schemeClr val="bg1"/>
                </a:solidFill>
              </a:rPr>
              <a:t>pop-kulturi veliki trag ostavio je hit "</a:t>
            </a:r>
            <a:r>
              <a:rPr lang="hr-HR" dirty="0" err="1">
                <a:solidFill>
                  <a:schemeClr val="bg1"/>
                </a:solidFill>
              </a:rPr>
              <a:t>Enola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Gay</a:t>
            </a:r>
            <a:r>
              <a:rPr lang="hr-HR" dirty="0">
                <a:solidFill>
                  <a:schemeClr val="bg1"/>
                </a:solidFill>
              </a:rPr>
              <a:t>" grupe OMD iz 1980. godine. Klasik </a:t>
            </a:r>
            <a:r>
              <a:rPr lang="hr-HR" dirty="0" err="1">
                <a:solidFill>
                  <a:schemeClr val="bg1"/>
                </a:solidFill>
              </a:rPr>
              <a:t>synth</a:t>
            </a:r>
            <a:r>
              <a:rPr lang="hr-HR" dirty="0">
                <a:solidFill>
                  <a:schemeClr val="bg1"/>
                </a:solidFill>
              </a:rPr>
              <a:t>-popa i općenito glazbe 80-ih, naslovljen prema američkom bombarderu, također je antiratne tematike, a napisan je u duhu </a:t>
            </a:r>
            <a:r>
              <a:rPr lang="hr-HR" dirty="0" err="1">
                <a:solidFill>
                  <a:schemeClr val="bg1"/>
                </a:solidFill>
              </a:rPr>
              <a:t>antinuklearnih</a:t>
            </a:r>
            <a:r>
              <a:rPr lang="hr-HR" dirty="0">
                <a:solidFill>
                  <a:schemeClr val="bg1"/>
                </a:solidFill>
              </a:rPr>
              <a:t> pokreta koji su jačali u to doba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</a:p>
          <a:p>
            <a:r>
              <a:rPr lang="hr-HR" dirty="0">
                <a:solidFill>
                  <a:schemeClr val="bg1"/>
                </a:solidFill>
              </a:rPr>
              <a:t>No, malo je poznato da je i "</a:t>
            </a:r>
            <a:r>
              <a:rPr lang="hr-HR" dirty="0" err="1">
                <a:solidFill>
                  <a:schemeClr val="bg1"/>
                </a:solidFill>
              </a:rPr>
              <a:t>Godzilla</a:t>
            </a:r>
            <a:r>
              <a:rPr lang="hr-HR" dirty="0">
                <a:solidFill>
                  <a:schemeClr val="bg1"/>
                </a:solidFill>
              </a:rPr>
              <a:t>", jedan od najpoznatijih japanskih filmskih hitova, populariziran kroz svoje holivudske verzije, također nastao kao spomen na tragična zbivanja u Hirošimi. U izvornom filmu, snimljenom 1954. godine, samo čudovište metafora je nuklearnog oružja, no s vremenom i komercijalizacijom ipak se </a:t>
            </a:r>
            <a:r>
              <a:rPr lang="hr-HR" dirty="0" err="1">
                <a:solidFill>
                  <a:schemeClr val="bg1"/>
                </a:solidFill>
              </a:rPr>
              <a:t>Godzillu</a:t>
            </a:r>
            <a:r>
              <a:rPr lang="hr-HR" dirty="0">
                <a:solidFill>
                  <a:schemeClr val="bg1"/>
                </a:solidFill>
              </a:rPr>
              <a:t> shvaća manje ozbiljno.</a:t>
            </a:r>
          </a:p>
        </p:txBody>
      </p:sp>
    </p:spTree>
    <p:extLst>
      <p:ext uri="{BB962C8B-B14F-4D97-AF65-F5344CB8AC3E}">
        <p14:creationId xmlns:p14="http://schemas.microsoft.com/office/powerpoint/2010/main" val="142593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596901"/>
            <a:ext cx="3865134" cy="1308099"/>
          </a:xfrm>
        </p:spPr>
        <p:txBody>
          <a:bodyPr/>
          <a:lstStyle/>
          <a:p>
            <a:r>
              <a:rPr lang="hr-HR" dirty="0" smtClean="0"/>
              <a:t>   24. Kolovoz</a:t>
            </a:r>
            <a:br>
              <a:rPr lang="hr-HR" dirty="0" smtClean="0"/>
            </a:br>
            <a:r>
              <a:rPr lang="hr-HR" dirty="0" smtClean="0"/>
              <a:t>    Dan roda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26470"/>
          <a:stretch>
            <a:fillRect/>
          </a:stretch>
        </p:blipFill>
        <p:spPr>
          <a:xfrm>
            <a:off x="6547870" y="482600"/>
            <a:ext cx="4437630" cy="58293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1905000"/>
            <a:ext cx="3859212" cy="4216400"/>
          </a:xfrm>
        </p:spPr>
        <p:txBody>
          <a:bodyPr>
            <a:no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Bijela roda (</a:t>
            </a:r>
            <a:r>
              <a:rPr lang="hr-HR" sz="1600" i="1" dirty="0" err="1">
                <a:solidFill>
                  <a:schemeClr val="bg1"/>
                </a:solidFill>
              </a:rPr>
              <a:t>Ciconia</a:t>
            </a:r>
            <a:r>
              <a:rPr lang="hr-HR" sz="1600" i="1" dirty="0">
                <a:solidFill>
                  <a:schemeClr val="bg1"/>
                </a:solidFill>
              </a:rPr>
              <a:t> </a:t>
            </a:r>
            <a:r>
              <a:rPr lang="hr-HR" sz="1600" i="1" dirty="0" err="1">
                <a:solidFill>
                  <a:schemeClr val="bg1"/>
                </a:solidFill>
              </a:rPr>
              <a:t>ciconia</a:t>
            </a:r>
            <a:r>
              <a:rPr lang="hr-HR" sz="1600" dirty="0">
                <a:solidFill>
                  <a:schemeClr val="bg1"/>
                </a:solidFill>
              </a:rPr>
              <a:t>), europska je gnjezdarica te ujedno najpoznatija i najpopularnija ptičja vrsta u Hrvatskoj jer najveći dio svog života provede u blizini ljudi, odnosno u selima i na poljoprivrednim površinama. U Europi gnijezdi 180.000 do 220.000 parova roda od čega najviše u Poljskoj i Ukrajini, dok se u Hrvatskoj njihova brojnost procjenjuje na oko 1.300 parova u selima dolina rijeka Drave, Save i Dunava. Gotovo ih se polovica ili oko 550 parova gnijezdi uz rijeku Savu pa su tako Sisačko-moslavačka i Zagrebačka županija najbogatije ovom vrijednom ptičjom vrstom.</a:t>
            </a:r>
          </a:p>
        </p:txBody>
      </p:sp>
    </p:spTree>
    <p:extLst>
      <p:ext uri="{BB962C8B-B14F-4D97-AF65-F5344CB8AC3E}">
        <p14:creationId xmlns:p14="http://schemas.microsoft.com/office/powerpoint/2010/main" val="201408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571501"/>
            <a:ext cx="3865134" cy="116839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24. Kolovoz</a:t>
            </a:r>
            <a:br>
              <a:rPr lang="hr-HR" dirty="0" smtClean="0"/>
            </a:br>
            <a:r>
              <a:rPr lang="hr-HR" dirty="0" smtClean="0"/>
              <a:t>      Dan roda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26470"/>
          <a:stretch>
            <a:fillRect/>
          </a:stretch>
        </p:blipFill>
        <p:spPr>
          <a:xfrm>
            <a:off x="6547870" y="571501"/>
            <a:ext cx="4145530" cy="5841999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1739900"/>
            <a:ext cx="3859212" cy="4432300"/>
          </a:xfrm>
        </p:spPr>
        <p:txBody>
          <a:bodyPr>
            <a:normAutofit fontScale="77500" lnSpcReduction="20000"/>
          </a:bodyPr>
          <a:lstStyle/>
          <a:p>
            <a:r>
              <a:rPr lang="hr-HR" dirty="0">
                <a:solidFill>
                  <a:schemeClr val="bg1"/>
                </a:solidFill>
              </a:rPr>
              <a:t>Najstarije gnijezdo nalazi se u </a:t>
            </a:r>
            <a:r>
              <a:rPr lang="hr-HR" b="1" dirty="0">
                <a:solidFill>
                  <a:schemeClr val="bg1"/>
                </a:solidFill>
              </a:rPr>
              <a:t>Posavskim </a:t>
            </a:r>
            <a:r>
              <a:rPr lang="hr-HR" b="1" dirty="0" err="1">
                <a:solidFill>
                  <a:schemeClr val="bg1"/>
                </a:solidFill>
              </a:rPr>
              <a:t>Bregima</a:t>
            </a:r>
            <a:r>
              <a:rPr lang="hr-HR" dirty="0">
                <a:solidFill>
                  <a:schemeClr val="bg1"/>
                </a:solidFill>
              </a:rPr>
              <a:t> kod Ivanić-Grada, gdje se rode neprekidno gnijezde na dimnjaku već više od dva desetljeća.</a:t>
            </a:r>
          </a:p>
          <a:p>
            <a:r>
              <a:rPr lang="hr-HR" dirty="0">
                <a:solidFill>
                  <a:schemeClr val="bg1"/>
                </a:solidFill>
              </a:rPr>
              <a:t>Roda je velika ptica močvarica koja je prepoznatljiva po dugim crvenim nogama i ravnom, šiljatom crvenom kljunu. Visoka je 100-110 cm, promjera krila 195-210 cm i težine od 2,3-4,5 kilograma. Pernato ruho roda je bijelo, s crnim vrhovima i crnim stražnjim rubom krila. Vrlo se rijetko glasaju, ali je zato njihovo klepetanje kljunom vrlo prepoznatljivo i podsjeća na udaranje štapom o štap.</a:t>
            </a:r>
          </a:p>
          <a:p>
            <a:r>
              <a:rPr lang="hr-HR" dirty="0">
                <a:solidFill>
                  <a:schemeClr val="bg1"/>
                </a:solidFill>
              </a:rPr>
              <a:t>Bijela roda je ugrožena vrsta, a njen opstanak uvelike ovisi o našem načinu života, posebice o očuvanju tradicionalnog i prirodi prijateljskog načina poljoprivrede te života na selu. Preferira vlažne livade i poljoprivredna zemljišta koja se koriste na tradicionalan način jer upravo na njima nalazi najviše svoje hrane. Hrane se  vodozemcima, gmazovima, ribama, glodavcima, velikim kukcima, onime što može uloviti.  U Hrvatskoj su najviše ugrožene promjenama staništa do kojih dolazi zbog moderniziranja poljoprivrede, isušivanja vlažnih područja, prenamjene pašnjaka ili njihovog napuštanja te upotreba pesticida.</a:t>
            </a:r>
          </a:p>
          <a:p>
            <a:r>
              <a:rPr lang="hr-HR" dirty="0">
                <a:solidFill>
                  <a:schemeClr val="bg1"/>
                </a:solidFill>
              </a:rPr>
              <a:t>Ova vrsta ptice gradi jedno od najvećih i najtežih gnijezda u ptičjem svijetu, a na području Hrvatske 70 % svojih gnijezda gradi na krovovima i dimnjacima stambenih ili gospodarskih kuća, 26 % na stupovima električne mreže i tek 4 % na drveću.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3270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70</TotalTime>
  <Words>889</Words>
  <Application>Microsoft Office PowerPoint</Application>
  <PresentationFormat>Široki zaslon</PresentationFormat>
  <Paragraphs>48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Soba za sastanke za ion</vt:lpstr>
      <vt:lpstr>EKO SRPANJ I EKO KOLOVOZ….</vt:lpstr>
      <vt:lpstr>IZVORI TEKSTOVA I SLIKA:</vt:lpstr>
      <vt:lpstr>DAN STABLA, 16. 7.</vt:lpstr>
      <vt:lpstr>      6. Kolovoz Antinuklearni dan – Dan Hirošime</vt:lpstr>
      <vt:lpstr>     6. Kolovoz Antinuklearni dan – Dan Hirošime</vt:lpstr>
      <vt:lpstr>6. Kolovoz Antinuklearni dan- Dan Hirošime</vt:lpstr>
      <vt:lpstr>     6. Kolovoz Antinuklearni dan – Dan Hirošime</vt:lpstr>
      <vt:lpstr>   24. Kolovoz     Dan roda</vt:lpstr>
      <vt:lpstr>     24. Kolovoz       Dan roda</vt:lpstr>
      <vt:lpstr>    28. Kolovoz    Europska noć       šišmiša</vt:lpstr>
      <vt:lpstr>     29. Kolovoz Međunarodni dan borbe protiv nuklearnih testiranja</vt:lpstr>
      <vt:lpstr>29. Kolovoz  Međunarodni dan borbe protiv nuklearnih testiranja</vt:lpstr>
      <vt:lpstr>29. Kolovoz Međunarodni dan borbe protiv nuklearnih testiranja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 SRPANJ I EKO KOLOVOZ….</dc:title>
  <dc:creator>Silvija</dc:creator>
  <cp:lastModifiedBy>Silvija</cp:lastModifiedBy>
  <cp:revision>29</cp:revision>
  <dcterms:created xsi:type="dcterms:W3CDTF">2021-07-08T10:54:45Z</dcterms:created>
  <dcterms:modified xsi:type="dcterms:W3CDTF">2021-08-23T10:12:55Z</dcterms:modified>
</cp:coreProperties>
</file>