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hr-HR" smtClean="0"/>
              <a:t>Uredite stil naslova matrice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smtClean="0"/>
              <a:t>Uredite stil podnaslova matrice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7/8/2021</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hr-HR" smtClean="0"/>
              <a:t>Uredite stil naslova matrice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idx="1"/>
          </p:nvPr>
        </p:nvSpPr>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7/8/2021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sekcije">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hr-HR" smtClean="0"/>
              <a:t>Uredite stil naslova matrice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7/8/2021</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7/8/2021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7/8/2021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7/8/2021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7/8/2021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 opisom">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hr-HR" smtClean="0"/>
              <a:t>Uredite stil naslova matrice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8" name="Date Placeholder 7"/>
          <p:cNvSpPr>
            <a:spLocks noGrp="1"/>
          </p:cNvSpPr>
          <p:nvPr>
            <p:ph type="dt" sz="half" idx="10"/>
          </p:nvPr>
        </p:nvSpPr>
        <p:spPr/>
        <p:txBody>
          <a:bodyPr/>
          <a:lstStyle/>
          <a:p>
            <a:fld id="{1CF131DD-A141-4471-BCF9-C6073EDD7E20}" type="datetimeFigureOut">
              <a:rPr lang="en-US" dirty="0"/>
              <a:t>7/8/2021</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hr-HR" smtClean="0"/>
              <a:t>Uredite stil naslova matrice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smtClean="0"/>
              <a:t>Kliknite ikonu da biste dodali  sliku</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7/8/2021</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hr-HR" smtClean="0"/>
              <a:t>Uredite stil naslova matrice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7/8/2021</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www.facebook.com/hashtag/likadestination?__eep__=6&amp;source=feed_text&amp;epa=HASHTAG&amp;__xts__%5B0%5D=68.ARA4CFrVie_ReDmkOSGQgPrsI0qCCg65h1U2flwO86CVVeGFwBo3XGUtlZDTXMetmHoTvHeCjWr2ndrsqOLv8vQ5oPijHigQAta9pXnTheHdwDwjvVPPMVzlYf2gntgLZwdh3EQXlUZhHaNZO3uMZn-ujN2NgFe2WKyD-TJkgm-xIJ8yq88ZDzbH3EZ7S03-_FtybWNTTfJHZ5qPxaLl62iTmG6tWoR31pyY42TEznUSC-lFPSya6MkmOtS_GMu4xPdyZ4MCS3txQnkw5DMrAu19GCYtXIsMc_pnlxG3gPln-14DUlg&amp;__tn__=%2ANK-R" TargetMode="External"/><Relationship Id="rId2" Type="http://schemas.openxmlformats.org/officeDocument/2006/relationships/image" Target="../media/image6.jpg"/><Relationship Id="rId1" Type="http://schemas.openxmlformats.org/officeDocument/2006/relationships/slideLayout" Target="../slideLayouts/slideLayout9.xml"/><Relationship Id="rId4" Type="http://schemas.openxmlformats.org/officeDocument/2006/relationships/hyperlink" Target="https://www.facebook.com/sjevernivelebit/?fref=mentions&amp;__xts__%5B0%5D=68.ARA4CFrVie_ReDmkOSGQgPrsI0qCCg65h1U2flwO86CVVeGFwBo3XGUtlZDTXMetmHoTvHeCjWr2ndrsqOLv8vQ5oPijHigQAta9pXnTheHdwDwjvVPPMVzlYf2gntgLZwdh3EQXlUZhHaNZO3uMZn-ujN2NgFe2WKyD-TJkgm-xIJ8yq88ZDzbH3EZ7S03-_FtybWNTTfJHZ5qPxaLl62iTmG6tWoR31pyY42TEznUSC-lFPSya6MkmOtS_GMu4xPdyZ4MCS3txQnkw5DMrAu19GCYtXIsMc_pnlxG3gPln-14DUlg&amp;__tn__=K-R"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zzjzdnz.hr/zdravlje/okolis-i-zdravlje/632" TargetMode="External"/><Relationship Id="rId2" Type="http://schemas.openxmlformats.org/officeDocument/2006/relationships/hyperlink" Target="https://www.voda.hr/hr/novosti/dan-rijeke-save-0" TargetMode="External"/><Relationship Id="rId1" Type="http://schemas.openxmlformats.org/officeDocument/2006/relationships/slideLayout" Target="../slideLayouts/slideLayout2.xml"/><Relationship Id="rId6" Type="http://schemas.openxmlformats.org/officeDocument/2006/relationships/hyperlink" Target="https://trend.com.hr/2011/06/17/17-lipanj-svjetski-dan-suzbijanja-nestasice-vode-i-suse/" TargetMode="External"/><Relationship Id="rId5" Type="http://schemas.openxmlformats.org/officeDocument/2006/relationships/hyperlink" Target="https://www.skolskiportal.hr/sadrzaj/iz-skolskog-svijeta/radno-obiljezili-medunarodni-dan-vrtova/" TargetMode="External"/><Relationship Id="rId4" Type="http://schemas.openxmlformats.org/officeDocument/2006/relationships/hyperlink" Target="http://www.sesvete-danas.hr/hrvatska-i-svijet/hrvatska/svjetski-dan-oceana-i-dan-zastite-planinske-prirode-u-rh-4447"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hr-HR" b="1" i="1" dirty="0" smtClean="0">
                <a:solidFill>
                  <a:schemeClr val="accent4">
                    <a:lumMod val="75000"/>
                  </a:schemeClr>
                </a:solidFill>
              </a:rPr>
              <a:t>Eko lipanj</a:t>
            </a:r>
            <a:endParaRPr lang="hr-HR" b="1" i="1" dirty="0">
              <a:solidFill>
                <a:schemeClr val="accent4">
                  <a:lumMod val="75000"/>
                </a:schemeClr>
              </a:solidFill>
            </a:endParaRPr>
          </a:p>
        </p:txBody>
      </p:sp>
      <p:sp>
        <p:nvSpPr>
          <p:cNvPr id="3" name="Podnaslov 2"/>
          <p:cNvSpPr>
            <a:spLocks noGrp="1"/>
          </p:cNvSpPr>
          <p:nvPr>
            <p:ph type="subTitle" idx="1"/>
          </p:nvPr>
        </p:nvSpPr>
        <p:spPr/>
        <p:txBody>
          <a:bodyPr>
            <a:noAutofit/>
          </a:bodyPr>
          <a:lstStyle/>
          <a:p>
            <a:r>
              <a:rPr lang="hr-HR" sz="2400" b="1" dirty="0" smtClean="0">
                <a:solidFill>
                  <a:schemeClr val="accent2">
                    <a:lumMod val="50000"/>
                  </a:schemeClr>
                </a:solidFill>
              </a:rPr>
              <a:t>Datumi vezani uz ekologiju u mjesecu lipnju – činjenice i zanimljivosti</a:t>
            </a:r>
            <a:endParaRPr lang="hr-HR" sz="2400" b="1" dirty="0">
              <a:solidFill>
                <a:schemeClr val="accent2">
                  <a:lumMod val="50000"/>
                </a:schemeClr>
              </a:solidFill>
            </a:endParaRPr>
          </a:p>
        </p:txBody>
      </p:sp>
    </p:spTree>
    <p:extLst>
      <p:ext uri="{BB962C8B-B14F-4D97-AF65-F5344CB8AC3E}">
        <p14:creationId xmlns:p14="http://schemas.microsoft.com/office/powerpoint/2010/main" val="590107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838200" y="1166843"/>
            <a:ext cx="10579100" cy="2585323"/>
          </a:xfrm>
          <a:prstGeom prst="rect">
            <a:avLst/>
          </a:prstGeom>
        </p:spPr>
        <p:txBody>
          <a:bodyPr wrap="square">
            <a:spAutoFit/>
          </a:bodyPr>
          <a:lstStyle/>
          <a:p>
            <a:r>
              <a:rPr lang="hr-HR" dirty="0"/>
              <a:t>Oceani zauzimaju 71 posto Zemljine površine i ima ih pet: </a:t>
            </a:r>
            <a:r>
              <a:rPr lang="hr-HR" dirty="0" err="1"/>
              <a:t>Artički</a:t>
            </a:r>
            <a:r>
              <a:rPr lang="hr-HR" dirty="0"/>
              <a:t>, Atlantski, Indijski, Tihi i Južni ocean. Duži niz godina službeno su postojala četiri oceana sve dok u proljeće 2000. godine Međunarodna hidrografska organizacija nije proglasila i Južni ocean. Ta velika međusobno povezana vodena masa oceana (i mora) na Zemlji naziva se Svjetskim oceanom. Hrvatski Jadran, kao dio Sredozemnog mora, dio je toga velikog oceana.</a:t>
            </a:r>
          </a:p>
          <a:p>
            <a:r>
              <a:rPr lang="hr-HR" dirty="0"/>
              <a:t>Kako bismo osigurali zaštitu oceana i sačuvali ih za buduće generacije, Svjetski dan oceana prilika je za poticanje na razmišljanje o tome što oceani znače za nas. Obilježavanje tog dana prilika je i za upoznavanje i otkrivanje bogatstva raznolikih staništa oceana, našeg utjecaja na njih te za poticanje promijene odnosa prema oceanima.</a:t>
            </a:r>
          </a:p>
        </p:txBody>
      </p:sp>
    </p:spTree>
    <p:extLst>
      <p:ext uri="{BB962C8B-B14F-4D97-AF65-F5344CB8AC3E}">
        <p14:creationId xmlns:p14="http://schemas.microsoft.com/office/powerpoint/2010/main" val="990466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495300" y="889844"/>
            <a:ext cx="11010900" cy="3139321"/>
          </a:xfrm>
          <a:prstGeom prst="rect">
            <a:avLst/>
          </a:prstGeom>
        </p:spPr>
        <p:txBody>
          <a:bodyPr wrap="square">
            <a:spAutoFit/>
          </a:bodyPr>
          <a:lstStyle/>
          <a:p>
            <a:r>
              <a:rPr lang="hr-HR" b="1" dirty="0"/>
              <a:t>8. lipnja i Dan zaštite planinske prirode u RH </a:t>
            </a:r>
            <a:endParaRPr lang="hr-HR" dirty="0"/>
          </a:p>
          <a:p>
            <a:r>
              <a:rPr lang="hr-HR" dirty="0"/>
              <a:t>U Hrvatskoj se 8. lipnja obilježava i Dan zaštite planinske prirode. Zaštita prirode, osobito planinske prirode, jedan je od osnovnih ciljeva planinarske organizacije. Od kraja 19. stoljeća, kada je ideja o potrebi zaštite tek počela prodirati u našu sredinu, njezini su glavni pobornici bili planinari. S vremenom je zaštita prirode postala još važnija zbog nagle industrijalizacije i intenzivne šumske eksploatacije. Upravo su planinari bili inicijatori zakonske zaštite mnogih vrijednih prirodnih predjela.</a:t>
            </a:r>
          </a:p>
          <a:p>
            <a:r>
              <a:rPr lang="hr-HR" dirty="0"/>
              <a:t>Hrvatska se odlikuje raznovrsnim ljepotama prirode, a budući da je priroda najbolje sačuvana u planinama, većina je zakonski zaštićenih područja baš u njima, kao što su nacionalni parkovi Risnjak, Sjeverni Velebit i Paklenica, strogi prirodni rezervati Hajdučki i </a:t>
            </a:r>
            <a:r>
              <a:rPr lang="hr-HR" dirty="0" err="1"/>
              <a:t>Rožanski</a:t>
            </a:r>
            <a:r>
              <a:rPr lang="hr-HR" dirty="0"/>
              <a:t> kukovi te Bijele i </a:t>
            </a:r>
            <a:r>
              <a:rPr lang="hr-HR" dirty="0" err="1"/>
              <a:t>Samarske</a:t>
            </a:r>
            <a:r>
              <a:rPr lang="hr-HR" dirty="0"/>
              <a:t> stijene i drugi. </a:t>
            </a:r>
          </a:p>
        </p:txBody>
      </p:sp>
    </p:spTree>
    <p:extLst>
      <p:ext uri="{BB962C8B-B14F-4D97-AF65-F5344CB8AC3E}">
        <p14:creationId xmlns:p14="http://schemas.microsoft.com/office/powerpoint/2010/main" val="938396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11. Lipanj – svjetski dan vrtova</a:t>
            </a:r>
            <a:endParaRPr lang="hr-HR" dirty="0"/>
          </a:p>
        </p:txBody>
      </p:sp>
      <p:pic>
        <p:nvPicPr>
          <p:cNvPr id="5" name="Rezervirano mjesto slike 4"/>
          <p:cNvPicPr>
            <a:picLocks noGrp="1" noChangeAspect="1"/>
          </p:cNvPicPr>
          <p:nvPr>
            <p:ph type="pic" idx="1"/>
          </p:nvPr>
        </p:nvPicPr>
        <p:blipFill>
          <a:blip r:embed="rId2">
            <a:extLst>
              <a:ext uri="{28A0092B-C50C-407E-A947-70E740481C1C}">
                <a14:useLocalDpi xmlns:a14="http://schemas.microsoft.com/office/drawing/2010/main" val="0"/>
              </a:ext>
            </a:extLst>
          </a:blip>
          <a:srcRect l="12402" r="12402"/>
          <a:stretch>
            <a:fillRect/>
          </a:stretch>
        </p:blipFill>
        <p:spPr/>
      </p:pic>
      <p:sp>
        <p:nvSpPr>
          <p:cNvPr id="4" name="Rezervirano mjesto teksta 3"/>
          <p:cNvSpPr>
            <a:spLocks noGrp="1"/>
          </p:cNvSpPr>
          <p:nvPr>
            <p:ph type="body" sz="half" idx="2"/>
          </p:nvPr>
        </p:nvSpPr>
        <p:spPr/>
        <p:txBody>
          <a:bodyPr>
            <a:normAutofit fontScale="92500" lnSpcReduction="10000"/>
          </a:bodyPr>
          <a:lstStyle/>
          <a:p>
            <a:r>
              <a:rPr lang="hr-HR" dirty="0" smtClean="0"/>
              <a:t>Znate </a:t>
            </a:r>
            <a:r>
              <a:rPr lang="hr-HR" dirty="0"/>
              <a:t>li da u Hrvatskoj postoje samo 2 planinska botanička vrta?</a:t>
            </a:r>
          </a:p>
          <a:p>
            <a:r>
              <a:rPr lang="hr-HR" dirty="0"/>
              <a:t>Jedan od njih nalazi se upravo u </a:t>
            </a:r>
            <a:r>
              <a:rPr lang="hr-HR" dirty="0">
                <a:hlinkClick r:id="rId3"/>
              </a:rPr>
              <a:t>#</a:t>
            </a:r>
            <a:r>
              <a:rPr lang="hr-HR" dirty="0" err="1">
                <a:hlinkClick r:id="rId3"/>
              </a:rPr>
              <a:t>LikaDestination</a:t>
            </a:r>
            <a:r>
              <a:rPr lang="hr-HR" dirty="0"/>
              <a:t> i to u </a:t>
            </a:r>
            <a:r>
              <a:rPr lang="hr-HR" dirty="0">
                <a:hlinkClick r:id="rId4"/>
              </a:rPr>
              <a:t>Nacionalni park Sjeverni Velebit</a:t>
            </a:r>
            <a:r>
              <a:rPr lang="hr-HR" dirty="0"/>
              <a:t>. </a:t>
            </a:r>
          </a:p>
          <a:p>
            <a:r>
              <a:rPr lang="hr-HR" dirty="0"/>
              <a:t>Velebitski botanički vrt nalazi se na Zavižanu, na nadmorskoj visini od 1480 metara a u njemu danas raste oko 300 biljnih vrsta od kojih su neke samonikle, dok su druge donesene s ostalih dijelova Velebita. </a:t>
            </a:r>
          </a:p>
          <a:p>
            <a:endParaRPr lang="hr-HR" dirty="0"/>
          </a:p>
        </p:txBody>
      </p:sp>
    </p:spTree>
    <p:extLst>
      <p:ext uri="{BB962C8B-B14F-4D97-AF65-F5344CB8AC3E}">
        <p14:creationId xmlns:p14="http://schemas.microsoft.com/office/powerpoint/2010/main" val="3735199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17. Lipanj – svjetski dan nestašice vode i suše</a:t>
            </a:r>
            <a:endParaRPr lang="hr-HR" dirty="0"/>
          </a:p>
        </p:txBody>
      </p:sp>
      <p:pic>
        <p:nvPicPr>
          <p:cNvPr id="5" name="Rezervirano mjesto slike 4"/>
          <p:cNvPicPr>
            <a:picLocks noGrp="1" noChangeAspect="1"/>
          </p:cNvPicPr>
          <p:nvPr>
            <p:ph type="pic" idx="1"/>
          </p:nvPr>
        </p:nvPicPr>
        <p:blipFill>
          <a:blip r:embed="rId2">
            <a:extLst>
              <a:ext uri="{28A0092B-C50C-407E-A947-70E740481C1C}">
                <a14:useLocalDpi xmlns:a14="http://schemas.microsoft.com/office/drawing/2010/main" val="0"/>
              </a:ext>
            </a:extLst>
          </a:blip>
          <a:srcRect l="26510" r="26510"/>
          <a:stretch>
            <a:fillRect/>
          </a:stretch>
        </p:blipFill>
        <p:spPr/>
      </p:pic>
      <p:sp>
        <p:nvSpPr>
          <p:cNvPr id="4" name="Rezervirano mjesto teksta 3"/>
          <p:cNvSpPr>
            <a:spLocks noGrp="1"/>
          </p:cNvSpPr>
          <p:nvPr>
            <p:ph type="body" sz="half" idx="2"/>
          </p:nvPr>
        </p:nvSpPr>
        <p:spPr/>
        <p:txBody>
          <a:bodyPr/>
          <a:lstStyle/>
          <a:p>
            <a:r>
              <a:rPr lang="hr-HR" i="1" dirty="0"/>
              <a:t>Iako u Hrvatskoj, a pogotovo u Karlovcu ima mnogo vode, u svijetu je nestašice vode jedan od najvećih problema. Količina pitke vode kojom raspolaže čovječanstvo nije se povećala. Na mnogim mjestima na zemlji ljudi crpe vodu iz različitih izvora brže nego što se ti izvori mogu obnavljati.</a:t>
            </a:r>
            <a:endParaRPr lang="hr-HR" dirty="0"/>
          </a:p>
        </p:txBody>
      </p:sp>
    </p:spTree>
    <p:extLst>
      <p:ext uri="{BB962C8B-B14F-4D97-AF65-F5344CB8AC3E}">
        <p14:creationId xmlns:p14="http://schemas.microsoft.com/office/powerpoint/2010/main" val="14304798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041400" y="1054100"/>
            <a:ext cx="10756900" cy="5078313"/>
          </a:xfrm>
          <a:prstGeom prst="rect">
            <a:avLst/>
          </a:prstGeom>
        </p:spPr>
        <p:txBody>
          <a:bodyPr wrap="square">
            <a:spAutoFit/>
          </a:bodyPr>
          <a:lstStyle/>
          <a:p>
            <a:pPr algn="just"/>
            <a:r>
              <a:rPr lang="hr-HR" dirty="0">
                <a:latin typeface="verdana" panose="020B0604030504040204" pitchFamily="34" charset="0"/>
              </a:rPr>
              <a:t>Trenutno u svijetu 31 država Afrike i Bliskog istoka ima velike probleme s osiguranjem pitke vode. Ukoliko će se nastaviti predviđeni rast stanovništva, u sljedećih dvadesetak godina još će se 17 država priključiti onima koje imaju velike probleme s pitkom vodom.</a:t>
            </a:r>
            <a:endParaRPr lang="hr-HR" dirty="0"/>
          </a:p>
          <a:p>
            <a:r>
              <a:rPr lang="hr-HR" dirty="0">
                <a:latin typeface="verdana" panose="020B0604030504040204" pitchFamily="34" charset="0"/>
              </a:rPr>
              <a:t>Konvencija UN-a o suzbijanju dezertifikacije usvojena je u Parizu 17. lipnja 1994. godine, pa se taj dan u svijetu prepoznaje kao “</a:t>
            </a:r>
            <a:r>
              <a:rPr lang="hr-HR" dirty="0" err="1">
                <a:latin typeface="verdana" panose="020B0604030504040204" pitchFamily="34" charset="0"/>
              </a:rPr>
              <a:t>Day</a:t>
            </a:r>
            <a:r>
              <a:rPr lang="hr-HR" dirty="0">
                <a:latin typeface="verdana" panose="020B0604030504040204" pitchFamily="34" charset="0"/>
              </a:rPr>
              <a:t> to </a:t>
            </a:r>
            <a:r>
              <a:rPr lang="hr-HR" dirty="0" err="1">
                <a:latin typeface="verdana" panose="020B0604030504040204" pitchFamily="34" charset="0"/>
              </a:rPr>
              <a:t>Combat</a:t>
            </a:r>
            <a:r>
              <a:rPr lang="hr-HR" dirty="0">
                <a:latin typeface="verdana" panose="020B0604030504040204" pitchFamily="34" charset="0"/>
              </a:rPr>
              <a:t> Desert” – Dan suzbijanja dezertifikacije”.</a:t>
            </a:r>
            <a:endParaRPr lang="hr-HR" dirty="0"/>
          </a:p>
          <a:p>
            <a:r>
              <a:rPr lang="hr-HR" dirty="0">
                <a:latin typeface="verdana" panose="020B0604030504040204" pitchFamily="34" charset="0"/>
              </a:rPr>
              <a:t>Prema nekim procjenama do 2025. godine 48 država s ukupno 2.8 milijardi stanovnika (što će biti oko 35 % predviđenog broja ukupne populacije na Zemlji) nalazit će se u skupini područja bez ili s malim rezervama pitke vode.</a:t>
            </a:r>
            <a:endParaRPr lang="hr-HR" dirty="0"/>
          </a:p>
          <a:p>
            <a:r>
              <a:rPr lang="hr-HR" dirty="0">
                <a:latin typeface="verdana" panose="020B0604030504040204" pitchFamily="34" charset="0"/>
              </a:rPr>
              <a:t>Samo u 20. stoljeću broj stanovnika na Zemlji je porastao trostruko u odnosu na početak stoljeća, dok je korištenje vode poraslo šesterostruko.</a:t>
            </a:r>
            <a:r>
              <a:rPr lang="hr-HR" dirty="0"/>
              <a:t/>
            </a:r>
            <a:br>
              <a:rPr lang="hr-HR" dirty="0"/>
            </a:br>
            <a:r>
              <a:rPr lang="hr-HR" dirty="0">
                <a:latin typeface="verdana" panose="020B0604030504040204" pitchFamily="34" charset="0"/>
              </a:rPr>
              <a:t>Danas u razvijenim državama stalno raste iskorištavanje vode (4-8% godišnje). Izvori pitke vode u vrlo skoroj budućnosti će biti glavna zapreka gospodarskom razvoju.</a:t>
            </a:r>
            <a:r>
              <a:rPr lang="hr-HR" dirty="0"/>
              <a:t/>
            </a:r>
            <a:br>
              <a:rPr lang="hr-HR" dirty="0"/>
            </a:br>
            <a:r>
              <a:rPr lang="hr-HR" dirty="0">
                <a:latin typeface="verdana" panose="020B0604030504040204" pitchFamily="34" charset="0"/>
              </a:rPr>
              <a:t>Uz nemogućnost korištenja slatke vode, danas se vežu četiri osnovna problema:</a:t>
            </a:r>
            <a:endParaRPr lang="hr-HR" dirty="0"/>
          </a:p>
          <a:p>
            <a:r>
              <a:rPr lang="hr-HR" i="1" dirty="0">
                <a:solidFill>
                  <a:srgbClr val="996633"/>
                </a:solidFill>
                <a:latin typeface="verdana" panose="020B0604030504040204" pitchFamily="34" charset="0"/>
              </a:rPr>
              <a:t>1. manjak obnovljivih izvora,</a:t>
            </a:r>
            <a:r>
              <a:rPr lang="hr-HR" dirty="0"/>
              <a:t/>
            </a:r>
            <a:br>
              <a:rPr lang="hr-HR" dirty="0"/>
            </a:br>
            <a:r>
              <a:rPr lang="hr-HR" i="1" dirty="0">
                <a:solidFill>
                  <a:srgbClr val="996633"/>
                </a:solidFill>
                <a:latin typeface="verdana" panose="020B0604030504040204" pitchFamily="34" charset="0"/>
              </a:rPr>
              <a:t>2. neujednačena distribucija vode,</a:t>
            </a:r>
            <a:r>
              <a:rPr lang="hr-HR" dirty="0"/>
              <a:t/>
            </a:r>
            <a:br>
              <a:rPr lang="hr-HR" dirty="0"/>
            </a:br>
            <a:r>
              <a:rPr lang="hr-HR" i="1" dirty="0">
                <a:solidFill>
                  <a:srgbClr val="996633"/>
                </a:solidFill>
                <a:latin typeface="verdana" panose="020B0604030504040204" pitchFamily="34" charset="0"/>
              </a:rPr>
              <a:t>3. kvaliteta vode i zdravlje ljudi,</a:t>
            </a:r>
            <a:r>
              <a:rPr lang="hr-HR" dirty="0"/>
              <a:t/>
            </a:r>
            <a:br>
              <a:rPr lang="hr-HR" dirty="0"/>
            </a:br>
            <a:r>
              <a:rPr lang="hr-HR" i="1" dirty="0">
                <a:solidFill>
                  <a:srgbClr val="996633"/>
                </a:solidFill>
                <a:latin typeface="verdana" panose="020B0604030504040204" pitchFamily="34" charset="0"/>
              </a:rPr>
              <a:t>4. ekološke posljedice izgradnje brana i akumulacija.</a:t>
            </a:r>
            <a:endParaRPr lang="hr-HR" dirty="0"/>
          </a:p>
        </p:txBody>
      </p:sp>
    </p:spTree>
    <p:extLst>
      <p:ext uri="{BB962C8B-B14F-4D97-AF65-F5344CB8AC3E}">
        <p14:creationId xmlns:p14="http://schemas.microsoft.com/office/powerpoint/2010/main" val="360504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lika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7000" y="393700"/>
            <a:ext cx="9436100" cy="6121400"/>
          </a:xfrm>
          <a:prstGeom prst="rect">
            <a:avLst/>
          </a:prstGeom>
        </p:spPr>
      </p:pic>
    </p:spTree>
    <p:extLst>
      <p:ext uri="{BB962C8B-B14F-4D97-AF65-F5344CB8AC3E}">
        <p14:creationId xmlns:p14="http://schemas.microsoft.com/office/powerpoint/2010/main" val="20877400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17. Lipanj – svjetski dan kitova i dupina</a:t>
            </a:r>
            <a:endParaRPr lang="hr-HR" dirty="0"/>
          </a:p>
        </p:txBody>
      </p:sp>
      <p:pic>
        <p:nvPicPr>
          <p:cNvPr id="9" name="Rezervirano mjesto slike 8"/>
          <p:cNvPicPr>
            <a:picLocks noGrp="1" noChangeAspect="1"/>
          </p:cNvPicPr>
          <p:nvPr>
            <p:ph type="pic" idx="1"/>
          </p:nvPr>
        </p:nvPicPr>
        <p:blipFill>
          <a:blip r:embed="rId2">
            <a:extLst>
              <a:ext uri="{28A0092B-C50C-407E-A947-70E740481C1C}">
                <a14:useLocalDpi xmlns:a14="http://schemas.microsoft.com/office/drawing/2010/main" val="0"/>
              </a:ext>
            </a:extLst>
          </a:blip>
          <a:srcRect l="9896" r="9896"/>
          <a:stretch>
            <a:fillRect/>
          </a:stretch>
        </p:blipFill>
        <p:spPr/>
      </p:pic>
      <p:sp>
        <p:nvSpPr>
          <p:cNvPr id="4" name="Rezervirano mjesto teksta 3"/>
          <p:cNvSpPr>
            <a:spLocks noGrp="1"/>
          </p:cNvSpPr>
          <p:nvPr>
            <p:ph type="body" sz="half" idx="2"/>
          </p:nvPr>
        </p:nvSpPr>
        <p:spPr/>
        <p:txBody>
          <a:bodyPr>
            <a:normAutofit/>
          </a:bodyPr>
          <a:lstStyle/>
          <a:p>
            <a:r>
              <a:rPr lang="hr-HR" sz="2000" dirty="0"/>
              <a:t>Svake godine se 30. lipnja obilježava Svjetski dan kitova i dupina. Stoga je ovo dobra prilika da se podsjetimo kako su dupini u Hrvatskoj zaštićeni </a:t>
            </a:r>
          </a:p>
        </p:txBody>
      </p:sp>
    </p:spTree>
    <p:extLst>
      <p:ext uri="{BB962C8B-B14F-4D97-AF65-F5344CB8AC3E}">
        <p14:creationId xmlns:p14="http://schemas.microsoft.com/office/powerpoint/2010/main" val="685681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130300" y="1997839"/>
            <a:ext cx="10058400" cy="1754326"/>
          </a:xfrm>
          <a:prstGeom prst="rect">
            <a:avLst/>
          </a:prstGeom>
        </p:spPr>
        <p:txBody>
          <a:bodyPr wrap="square">
            <a:spAutoFit/>
          </a:bodyPr>
          <a:lstStyle/>
          <a:p>
            <a:r>
              <a:rPr lang="hr-HR" dirty="0"/>
              <a:t>Republika Hrvatska je potpisnica Sporazuma o zaštiti kitova u Crnom moru, Sredozemnom moru i susjednom atlantskom području (ACCOBAMS), Međunarodne konvencije za regulaciju </a:t>
            </a:r>
            <a:r>
              <a:rPr lang="hr-HR" dirty="0" err="1"/>
              <a:t>kitolova</a:t>
            </a:r>
            <a:r>
              <a:rPr lang="hr-HR" dirty="0"/>
              <a:t> te Bernske, Barcelonske, </a:t>
            </a:r>
            <a:r>
              <a:rPr lang="hr-HR" dirty="0" err="1"/>
              <a:t>Bonnske</a:t>
            </a:r>
            <a:r>
              <a:rPr lang="hr-HR" dirty="0"/>
              <a:t> i CITES konvencije, a u Hrvatskoj su sve vrste dupina zaštićena vrsta. Proglašenjem rezervata za dupine bez smanjenja kategorije zaštite Hrvatska bi učinila veliki korak u pogledu zaštite životinja i prirode te bi ponosno mogla nositi naziv 'zemlje prijatelja dupina'. </a:t>
            </a:r>
          </a:p>
        </p:txBody>
      </p:sp>
    </p:spTree>
    <p:extLst>
      <p:ext uri="{BB962C8B-B14F-4D97-AF65-F5344CB8AC3E}">
        <p14:creationId xmlns:p14="http://schemas.microsoft.com/office/powerpoint/2010/main" val="29343290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054100" y="1511300"/>
            <a:ext cx="10033000" cy="3139321"/>
          </a:xfrm>
          <a:prstGeom prst="rect">
            <a:avLst/>
          </a:prstGeom>
        </p:spPr>
        <p:txBody>
          <a:bodyPr wrap="square">
            <a:spAutoFit/>
          </a:bodyPr>
          <a:lstStyle/>
          <a:p>
            <a:r>
              <a:rPr lang="hr-HR" b="1" dirty="0"/>
              <a:t>Najveće prijetnje opstanku dupina su onečišćenje mora, uznemiravanje i buka, nedostatak hrane zbog prekomjernog </a:t>
            </a:r>
            <a:r>
              <a:rPr lang="hr-HR" b="1" dirty="0" err="1"/>
              <a:t>izlova</a:t>
            </a:r>
            <a:r>
              <a:rPr lang="hr-HR" b="1" dirty="0"/>
              <a:t> ribe, ali i slučajni i izravni ulov dupina. </a:t>
            </a:r>
            <a:r>
              <a:rPr lang="hr-HR" dirty="0"/>
              <a:t>Prema populacijskom istraživanju, u proteklih petnaestak godina smanjio se broj dupina u Jadranskom moru za gotovo četrdeset posto. Kako u budućnosti ne bismo promatrali izumiranje još jedne vrste dupina, potrebno je konkretno i zakonski zaštiti područje u kojem najviše obitavaju i proglasiti ga rezervatom.</a:t>
            </a:r>
          </a:p>
          <a:p>
            <a:r>
              <a:rPr lang="hr-HR" b="1" dirty="0"/>
              <a:t>Svaki pojedinac svojim postupcima pridonosi očuvanju prirode i životinja, </a:t>
            </a:r>
            <a:r>
              <a:rPr lang="hr-HR" dirty="0"/>
              <a:t>od odluke da ne posjećuje </a:t>
            </a:r>
            <a:r>
              <a:rPr lang="hr-HR" dirty="0" err="1"/>
              <a:t>dupinarije</a:t>
            </a:r>
            <a:r>
              <a:rPr lang="hr-HR" dirty="0"/>
              <a:t>, akvarije i zoološke vrtove, odnosno ne podržava </a:t>
            </a:r>
            <a:r>
              <a:rPr lang="hr-HR" dirty="0" err="1"/>
              <a:t>zatočavanje</a:t>
            </a:r>
            <a:r>
              <a:rPr lang="hr-HR" dirty="0"/>
              <a:t> divljih životinja, izgradnje jasnog stava da divlje životinje spašavamo jedino štiteći njihova staništa, pa do odluke da ne sudjelujemo u nepopravljivom pustošenju mora i oceana zbog nepotrebne navike jedenja mesa životinja koje u njemu žive.</a:t>
            </a:r>
          </a:p>
        </p:txBody>
      </p:sp>
    </p:spTree>
    <p:extLst>
      <p:ext uri="{BB962C8B-B14F-4D97-AF65-F5344CB8AC3E}">
        <p14:creationId xmlns:p14="http://schemas.microsoft.com/office/powerpoint/2010/main" val="3644320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Izvori:</a:t>
            </a:r>
            <a:endParaRPr lang="hr-HR" dirty="0"/>
          </a:p>
        </p:txBody>
      </p:sp>
      <p:sp>
        <p:nvSpPr>
          <p:cNvPr id="3" name="Rezervirano mjesto sadržaja 2"/>
          <p:cNvSpPr>
            <a:spLocks noGrp="1"/>
          </p:cNvSpPr>
          <p:nvPr>
            <p:ph idx="1"/>
          </p:nvPr>
        </p:nvSpPr>
        <p:spPr/>
        <p:txBody>
          <a:bodyPr/>
          <a:lstStyle/>
          <a:p>
            <a:r>
              <a:rPr lang="hr-HR" dirty="0">
                <a:hlinkClick r:id="rId2"/>
              </a:rPr>
              <a:t>https://</a:t>
            </a:r>
            <a:r>
              <a:rPr lang="hr-HR" dirty="0" smtClean="0">
                <a:hlinkClick r:id="rId2"/>
              </a:rPr>
              <a:t>www.voda.hr/hr/novosti/dan-rijeke-save-0</a:t>
            </a:r>
            <a:endParaRPr lang="hr-HR" dirty="0" smtClean="0"/>
          </a:p>
          <a:p>
            <a:r>
              <a:rPr lang="hr-HR" dirty="0">
                <a:hlinkClick r:id="rId3"/>
              </a:rPr>
              <a:t>https://</a:t>
            </a:r>
            <a:r>
              <a:rPr lang="hr-HR" dirty="0" smtClean="0">
                <a:hlinkClick r:id="rId3"/>
              </a:rPr>
              <a:t>www.zzjzdnz.hr/zdravlje/okolis-i-zdravlje/632</a:t>
            </a:r>
            <a:endParaRPr lang="hr-HR" dirty="0" smtClean="0"/>
          </a:p>
          <a:p>
            <a:r>
              <a:rPr lang="hr-HR" dirty="0">
                <a:hlinkClick r:id="rId4"/>
              </a:rPr>
              <a:t>http://</a:t>
            </a:r>
            <a:r>
              <a:rPr lang="hr-HR" dirty="0" smtClean="0">
                <a:hlinkClick r:id="rId4"/>
              </a:rPr>
              <a:t>www.sesvete-danas.hr/hrvatska-i-svijet/hrvatska/svjetski-dan-oceana-i-dan-zastite-planinske-prirode-u-rh-4447</a:t>
            </a:r>
            <a:endParaRPr lang="hr-HR" dirty="0" smtClean="0"/>
          </a:p>
          <a:p>
            <a:r>
              <a:rPr lang="hr-HR" dirty="0">
                <a:hlinkClick r:id="rId5"/>
              </a:rPr>
              <a:t>https://www.skolskiportal.hr/sadrzaj/iz-skolskog-svijeta/radno-obiljezili-medunarodni-dan-vrtova</a:t>
            </a:r>
            <a:r>
              <a:rPr lang="hr-HR" dirty="0" smtClean="0">
                <a:hlinkClick r:id="rId5"/>
              </a:rPr>
              <a:t>/</a:t>
            </a:r>
            <a:endParaRPr lang="hr-HR" dirty="0" smtClean="0"/>
          </a:p>
          <a:p>
            <a:r>
              <a:rPr lang="hr-HR" dirty="0">
                <a:hlinkClick r:id="rId6"/>
              </a:rPr>
              <a:t>https://trend.com.hr/2011/06/17/17-lipanj-svjetski-dan-suzbijanja-nestasice-vode-i-suse</a:t>
            </a:r>
            <a:r>
              <a:rPr lang="hr-HR" dirty="0" smtClean="0">
                <a:hlinkClick r:id="rId6"/>
              </a:rPr>
              <a:t>/</a:t>
            </a:r>
            <a:endParaRPr lang="hr-HR" dirty="0" smtClean="0"/>
          </a:p>
          <a:p>
            <a:r>
              <a:rPr lang="hr-HR" dirty="0"/>
              <a:t>https://www.tportal.hr/lifestyle/clanak/svjetski-je-dan-kitova-i-dupina-20090630</a:t>
            </a:r>
          </a:p>
        </p:txBody>
      </p:sp>
    </p:spTree>
    <p:extLst>
      <p:ext uri="{BB962C8B-B14F-4D97-AF65-F5344CB8AC3E}">
        <p14:creationId xmlns:p14="http://schemas.microsoft.com/office/powerpoint/2010/main" val="842706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296400" y="237744"/>
            <a:ext cx="2432304" cy="1362456"/>
          </a:xfrm>
        </p:spPr>
        <p:txBody>
          <a:bodyPr/>
          <a:lstStyle/>
          <a:p>
            <a:r>
              <a:rPr lang="hr-HR" dirty="0" smtClean="0"/>
              <a:t>1. Lipanj – DAN RIJEKE SAVE</a:t>
            </a:r>
            <a:endParaRPr lang="hr-HR" dirty="0"/>
          </a:p>
        </p:txBody>
      </p:sp>
      <p:pic>
        <p:nvPicPr>
          <p:cNvPr id="5" name="Rezervirano mjesto slike 4"/>
          <p:cNvPicPr>
            <a:picLocks noGrp="1" noChangeAspect="1"/>
          </p:cNvPicPr>
          <p:nvPr>
            <p:ph type="pic" idx="1"/>
          </p:nvPr>
        </p:nvPicPr>
        <p:blipFill>
          <a:blip r:embed="rId2">
            <a:extLst>
              <a:ext uri="{28A0092B-C50C-407E-A947-70E740481C1C}">
                <a14:useLocalDpi xmlns:a14="http://schemas.microsoft.com/office/drawing/2010/main" val="0"/>
              </a:ext>
            </a:extLst>
          </a:blip>
          <a:srcRect l="12435" r="12435"/>
          <a:stretch>
            <a:fillRect/>
          </a:stretch>
        </p:blipFill>
        <p:spPr/>
      </p:pic>
      <p:sp>
        <p:nvSpPr>
          <p:cNvPr id="4" name="Rezervirano mjesto teksta 3"/>
          <p:cNvSpPr>
            <a:spLocks noGrp="1"/>
          </p:cNvSpPr>
          <p:nvPr>
            <p:ph type="body" sz="half" idx="2"/>
          </p:nvPr>
        </p:nvSpPr>
        <p:spPr>
          <a:xfrm>
            <a:off x="9296400" y="1600200"/>
            <a:ext cx="2432304" cy="4187952"/>
          </a:xfrm>
        </p:spPr>
        <p:txBody>
          <a:bodyPr>
            <a:noAutofit/>
          </a:bodyPr>
          <a:lstStyle/>
          <a:p>
            <a:r>
              <a:rPr lang="hr-HR" sz="1600" dirty="0"/>
              <a:t>Dan rijeke Save obilježava se svake godine prvog dana u mjesecu lipnju od kada je 2007. godine u Zagrebu taj dan službeno proglašen Danom rijeke Save. Obilježava se i u drugim zemljama sliva te se na taj način skreće pozornost na njezinu veliku ekološku vrijednost, gospodarski potencijal i promicanje riječnog turizma.</a:t>
            </a:r>
          </a:p>
        </p:txBody>
      </p:sp>
    </p:spTree>
    <p:extLst>
      <p:ext uri="{BB962C8B-B14F-4D97-AF65-F5344CB8AC3E}">
        <p14:creationId xmlns:p14="http://schemas.microsoft.com/office/powerpoint/2010/main" val="4255240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041400" y="1536700"/>
            <a:ext cx="10414000" cy="3970318"/>
          </a:xfrm>
          <a:prstGeom prst="rect">
            <a:avLst/>
          </a:prstGeom>
        </p:spPr>
        <p:txBody>
          <a:bodyPr wrap="square">
            <a:spAutoFit/>
          </a:bodyPr>
          <a:lstStyle/>
          <a:p>
            <a:r>
              <a:rPr lang="hr-HR" dirty="0"/>
              <a:t>Rijeka Sava je pritok Dunava koji izvire u sjeverozapadnoj Sloveniji. Oblikuje se spajanjem Save Dolinke i Save Bohinjke, a 946 kilometara nizvodno ulijeva se u Dunav u Srbiji. Na području Lijepe naše ona teče čak 510 kilometara.</a:t>
            </a:r>
          </a:p>
          <a:p>
            <a:r>
              <a:rPr lang="hr-HR" dirty="0"/>
              <a:t>Sava prolazi kroz četiri države. Od izvora prema ušću to su Slovenija, Hrvatska, Bosna i Hercegovina te Srbija. Zagreb, Slavonski Brod i Sisak samo su neki od gradova koji su se smjestili na rijeci. Sava pritom spaja čak tri glavna grada, a to su Ljubljana, Zagreb i Beograd. Pritom ih ne povezuje prometno jer nije cijelim svojim tokom plovna. Sava u Zagrebu nije plovna, a ploviti se njom može tek od Siska.</a:t>
            </a:r>
          </a:p>
          <a:p>
            <a:r>
              <a:rPr lang="hr-HR" dirty="0"/>
              <a:t>Osim navedenih zemalja, sliv rijeke Save obuhvaća i Crnu Goru, a malim dijelom i Albaniju. Pritom je sama Sava dio crnomorskog sliva, a jedan je od velikih vodotoka koji uz Dravu, Dunav, Kupu i Muru u Hrvatskoj njime i dominiraju.</a:t>
            </a:r>
          </a:p>
          <a:p>
            <a:r>
              <a:rPr lang="hr-HR" dirty="0"/>
              <a:t>Rijeka Sava je svojom veličinom, krajobraznom raznolikošću, ekološkim vrijednostima i brojem ljudi čiji opstanak izravno ovisi o njenim vodama za piće, poljoprivredu, zaštitu od poplava i održivi razvoj jedna od najvažnijih pritoka Dunava.</a:t>
            </a:r>
          </a:p>
        </p:txBody>
      </p:sp>
    </p:spTree>
    <p:extLst>
      <p:ext uri="{BB962C8B-B14F-4D97-AF65-F5344CB8AC3E}">
        <p14:creationId xmlns:p14="http://schemas.microsoft.com/office/powerpoint/2010/main" val="3941919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296400" y="603504"/>
            <a:ext cx="2432304" cy="1415796"/>
          </a:xfrm>
        </p:spPr>
        <p:txBody>
          <a:bodyPr/>
          <a:lstStyle/>
          <a:p>
            <a:r>
              <a:rPr lang="hr-HR" dirty="0" smtClean="0"/>
              <a:t>5. Lipanj – svjetski dan zaštite okoliša</a:t>
            </a:r>
            <a:endParaRPr lang="hr-HR" dirty="0"/>
          </a:p>
        </p:txBody>
      </p:sp>
      <p:pic>
        <p:nvPicPr>
          <p:cNvPr id="5" name="Rezervirano mjesto slike 4"/>
          <p:cNvPicPr>
            <a:picLocks noGrp="1" noChangeAspect="1"/>
          </p:cNvPicPr>
          <p:nvPr>
            <p:ph type="pic" idx="1"/>
          </p:nvPr>
        </p:nvPicPr>
        <p:blipFill>
          <a:blip r:embed="rId2">
            <a:extLst>
              <a:ext uri="{28A0092B-C50C-407E-A947-70E740481C1C}">
                <a14:useLocalDpi xmlns:a14="http://schemas.microsoft.com/office/drawing/2010/main" val="0"/>
              </a:ext>
            </a:extLst>
          </a:blip>
          <a:srcRect t="10281" b="10281"/>
          <a:stretch>
            <a:fillRect/>
          </a:stretch>
        </p:blipFill>
        <p:spPr/>
      </p:pic>
      <p:sp>
        <p:nvSpPr>
          <p:cNvPr id="4" name="Rezervirano mjesto teksta 3"/>
          <p:cNvSpPr>
            <a:spLocks noGrp="1"/>
          </p:cNvSpPr>
          <p:nvPr>
            <p:ph type="body" sz="half" idx="2"/>
          </p:nvPr>
        </p:nvSpPr>
        <p:spPr>
          <a:xfrm>
            <a:off x="9296400" y="1905000"/>
            <a:ext cx="2432304" cy="4715256"/>
          </a:xfrm>
        </p:spPr>
        <p:txBody>
          <a:bodyPr>
            <a:noAutofit/>
          </a:bodyPr>
          <a:lstStyle/>
          <a:p>
            <a:r>
              <a:rPr lang="hr-HR" sz="1200" dirty="0"/>
              <a:t>Svjetski dan zaštite okoliša obilježava se svake godine 5. lipnja na godišnjicu održavanja Konferencije Ujedinjenih naroda u Stockholmu (1972.) posvećene okolišu, na kojoj je usvojen Program zaštite okoliša Ujedinjenih naroda (UNEP). Obilježavanjem Dana zaštite okoliša diljem svijeta, Program Ujedinjenih naroda za okoliš nastoji istaknuti glavne okolišne probleme i omogućiti svima da shvate svoju vlastitu ulogu i odgovornost u razmišljanju i djelovanju s </a:t>
            </a:r>
            <a:r>
              <a:rPr lang="hr-HR" dirty="0"/>
              <a:t>ciljem održivog razvoja našeg okoliša.</a:t>
            </a:r>
          </a:p>
        </p:txBody>
      </p:sp>
    </p:spTree>
    <p:extLst>
      <p:ext uri="{BB962C8B-B14F-4D97-AF65-F5344CB8AC3E}">
        <p14:creationId xmlns:p14="http://schemas.microsoft.com/office/powerpoint/2010/main" val="1290890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168400" y="1676400"/>
            <a:ext cx="9994900" cy="3693319"/>
          </a:xfrm>
          <a:prstGeom prst="rect">
            <a:avLst/>
          </a:prstGeom>
        </p:spPr>
        <p:txBody>
          <a:bodyPr wrap="square">
            <a:spAutoFit/>
          </a:bodyPr>
          <a:lstStyle/>
          <a:p>
            <a:r>
              <a:rPr lang="hr-HR" dirty="0"/>
              <a:t>Posljednjeg desetljeća svi osjećamo posljedice klimatskih promjena (kiše, poplave, suše, hladnoća....) i utjecaja na okoliš. Pri tom odgovornost za njih ne nose samo politike pojedinih zemalja i nevladine organizacije (NVO) koje bi trebale više naglašavati i zagovarati okolišnu politiku, već i sekundarne djelatnosti (industrija, rudarstvo, energetika ...) kao najveći proizvođači štetnih stakleničkih plinova, te pojedinci koji svojim razmišljanjem i životnim stilom utječu na okoliš u kojem žive. Svjetski dan okoliša, upravo i zato povezuje sve sudionike ovog procesa pri čemu se ističu zajednička nastojanja i uspjesi u postizanju i očuvanju zdravog okoliša.</a:t>
            </a:r>
          </a:p>
          <a:p>
            <a:r>
              <a:rPr lang="hr-HR" dirty="0"/>
              <a:t>Imajući na umu značajnu neravnotežu životnih stilova u svijetu i njihov razarajući utjecaj na okoliš, ovogodišnja tema Dana zaštite okoliša je „</a:t>
            </a:r>
            <a:r>
              <a:rPr lang="hr-HR" b="1" dirty="0"/>
              <a:t>Misli</a:t>
            </a:r>
            <a:r>
              <a:rPr lang="hr-HR" dirty="0"/>
              <a:t> – </a:t>
            </a:r>
            <a:r>
              <a:rPr lang="hr-HR" b="1" dirty="0"/>
              <a:t>Jedi</a:t>
            </a:r>
            <a:r>
              <a:rPr lang="hr-HR" dirty="0"/>
              <a:t> – </a:t>
            </a:r>
            <a:r>
              <a:rPr lang="hr-HR" b="1" dirty="0"/>
              <a:t>Štedi</a:t>
            </a:r>
            <a:r>
              <a:rPr lang="hr-HR" dirty="0"/>
              <a:t>“. Isticanjem problematike velike količine neiskorištene i bačene hrane želi se potaknuti ljude da razmisle o utjecaju koji proizvodnja i potrošnja hrane ima na okoliš. Glavna poruka je smanjiti stvaranje otpada od hrane odnosno bacanje hrane i na taj način zaštititi okoliš.</a:t>
            </a:r>
          </a:p>
        </p:txBody>
      </p:sp>
    </p:spTree>
    <p:extLst>
      <p:ext uri="{BB962C8B-B14F-4D97-AF65-F5344CB8AC3E}">
        <p14:creationId xmlns:p14="http://schemas.microsoft.com/office/powerpoint/2010/main" val="1271482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219200" y="1587500"/>
            <a:ext cx="9740900" cy="3970318"/>
          </a:xfrm>
          <a:prstGeom prst="rect">
            <a:avLst/>
          </a:prstGeom>
        </p:spPr>
        <p:txBody>
          <a:bodyPr wrap="square">
            <a:spAutoFit/>
          </a:bodyPr>
          <a:lstStyle/>
          <a:p>
            <a:r>
              <a:rPr lang="hr-HR" b="1" dirty="0"/>
              <a:t>Znate li</a:t>
            </a:r>
            <a:r>
              <a:rPr lang="hr-HR" dirty="0"/>
              <a:t>:</a:t>
            </a:r>
          </a:p>
          <a:p>
            <a:pPr>
              <a:buFont typeface="+mj-lt"/>
              <a:buAutoNum type="arabicPeriod"/>
            </a:pPr>
            <a:r>
              <a:rPr lang="hr-HR" dirty="0"/>
              <a:t>jedno od sedmero ljudi u svijetu odlazi u krevet gladno</a:t>
            </a:r>
          </a:p>
          <a:p>
            <a:pPr>
              <a:buFont typeface="+mj-lt"/>
              <a:buAutoNum type="arabicPeriod"/>
            </a:pPr>
            <a:r>
              <a:rPr lang="hr-HR" dirty="0"/>
              <a:t>više od 20.000 djece mlađe od pet godina umire svakoga dana od gladi</a:t>
            </a:r>
          </a:p>
          <a:p>
            <a:pPr>
              <a:buFont typeface="+mj-lt"/>
              <a:buAutoNum type="arabicPeriod"/>
            </a:pPr>
            <a:r>
              <a:rPr lang="hr-HR" dirty="0"/>
              <a:t>za proizvodnju samo jedne litre mlijeka potrebno je 1.000 litara vode</a:t>
            </a:r>
          </a:p>
          <a:p>
            <a:pPr>
              <a:buFont typeface="+mj-lt"/>
              <a:buAutoNum type="arabicPeriod"/>
            </a:pPr>
            <a:r>
              <a:rPr lang="hr-HR" dirty="0"/>
              <a:t>za proizvodnju jednog hamburgera potrebno je 16.000 litara vode za prehranu životinje iz čijeg se mesa on radi</a:t>
            </a:r>
          </a:p>
          <a:p>
            <a:pPr>
              <a:buFont typeface="+mj-lt"/>
              <a:buAutoNum type="arabicPeriod"/>
            </a:pPr>
            <a:r>
              <a:rPr lang="hr-HR" dirty="0"/>
              <a:t>25% svjetske proizvodnje hrane odvija se na nastanjenom dijelu naše planete za što se koristi 70% izvora pitke vode.</a:t>
            </a:r>
          </a:p>
          <a:p>
            <a:pPr>
              <a:buFont typeface="+mj-lt"/>
              <a:buAutoNum type="arabicPeriod"/>
            </a:pPr>
            <a:r>
              <a:rPr lang="hr-HR" dirty="0"/>
              <a:t>proizvodnja hrane uništava 80% šumskog pokrova u svijetu te uzrokuje stvaranje i emisiju 30%stakleničkih plinova, najvećeg krivca za gubitak </a:t>
            </a:r>
            <a:r>
              <a:rPr lang="hr-HR" dirty="0" err="1"/>
              <a:t>bioraznolikosti</a:t>
            </a:r>
            <a:r>
              <a:rPr lang="hr-HR" dirty="0"/>
              <a:t> i promjene kvalitete zemlje za uzgoj hrane.  </a:t>
            </a:r>
          </a:p>
          <a:p>
            <a:r>
              <a:rPr lang="hr-HR" b="1" dirty="0"/>
              <a:t>Čak jedna trećina proizvedene hrane završi kao otpad. Za to smo uzalud iskoristili sve resurse koji su nam bili potrebni za njenu proizvodnju, ljudski rad, vodu, zemlju, gnojiva ali i gorivo iz transporta, kojim hranu donosimo do naših dućana i tržnica.</a:t>
            </a:r>
            <a:endParaRPr lang="hr-HR" dirty="0"/>
          </a:p>
        </p:txBody>
      </p:sp>
    </p:spTree>
    <p:extLst>
      <p:ext uri="{BB962C8B-B14F-4D97-AF65-F5344CB8AC3E}">
        <p14:creationId xmlns:p14="http://schemas.microsoft.com/office/powerpoint/2010/main" val="465893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270000" y="2019300"/>
            <a:ext cx="10312400" cy="3139321"/>
          </a:xfrm>
          <a:prstGeom prst="rect">
            <a:avLst/>
          </a:prstGeom>
        </p:spPr>
        <p:txBody>
          <a:bodyPr wrap="square">
            <a:spAutoFit/>
          </a:bodyPr>
          <a:lstStyle/>
          <a:p>
            <a:r>
              <a:rPr lang="hr-HR" dirty="0"/>
              <a:t>Svatko može pomoći. Donošenje smislenih odluka pri kupovini hrane, ali i dobro upravljanje vlastitom smočnicom, jedan je od načina kako možemo dati vlastiti doprinos. Odabir organske hrane, u čijoj se proizvodnji ne koriste kemikalije, zatim odabir lokalno uzgojene hrane koja na putu do tržnice nije prošla pola svijeta i time doprinijela povećanju ispuštanja stakleničkih plinova doprinose rješavanju ovog problema. Planiranjem kupnje i obroka te pametnim korištenjem hladnjaka i zamrzivača za spremanje viška hrane možemo doći korak bliže k smanjenju stvaranja otpada od hrane.</a:t>
            </a:r>
          </a:p>
          <a:p>
            <a:r>
              <a:rPr lang="hr-HR" b="1" dirty="0"/>
              <a:t>Mislite</a:t>
            </a:r>
            <a:r>
              <a:rPr lang="hr-HR" dirty="0"/>
              <a:t> prilikom planiranja obroka i kupnje namirnica. Pripremajte i </a:t>
            </a:r>
            <a:r>
              <a:rPr lang="hr-HR" b="1" dirty="0"/>
              <a:t>jedite</a:t>
            </a:r>
            <a:r>
              <a:rPr lang="hr-HR" dirty="0"/>
              <a:t> dnevne količine hrane koje su dovoljne za vas i vaše ukućane. Na taj način </a:t>
            </a:r>
            <a:r>
              <a:rPr lang="hr-HR" b="1" dirty="0"/>
              <a:t>štedite</a:t>
            </a:r>
            <a:r>
              <a:rPr lang="hr-HR" dirty="0"/>
              <a:t>, ne samo vrijeme, već i novac kojim namirnice kupujete.</a:t>
            </a:r>
          </a:p>
          <a:p>
            <a:r>
              <a:rPr lang="hr-HR" dirty="0"/>
              <a:t>Sve to radite za vlastito zdravlje, zdravlje svojih najmilijih i naše planete!</a:t>
            </a:r>
          </a:p>
        </p:txBody>
      </p:sp>
    </p:spTree>
    <p:extLst>
      <p:ext uri="{BB962C8B-B14F-4D97-AF65-F5344CB8AC3E}">
        <p14:creationId xmlns:p14="http://schemas.microsoft.com/office/powerpoint/2010/main" val="1242095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296400" y="419100"/>
            <a:ext cx="2432304" cy="1295400"/>
          </a:xfrm>
        </p:spPr>
        <p:txBody>
          <a:bodyPr/>
          <a:lstStyle/>
          <a:p>
            <a:r>
              <a:rPr lang="hr-HR" dirty="0" smtClean="0"/>
              <a:t>8. Lipanj – </a:t>
            </a:r>
            <a:r>
              <a:rPr lang="hr-HR" sz="2000" dirty="0" smtClean="0"/>
              <a:t>svjetski dan zaštite planinske prirode i oceana</a:t>
            </a:r>
            <a:endParaRPr lang="hr-HR" sz="2000" dirty="0"/>
          </a:p>
        </p:txBody>
      </p:sp>
      <p:pic>
        <p:nvPicPr>
          <p:cNvPr id="5" name="Rezervirano mjesto slike 4"/>
          <p:cNvPicPr>
            <a:picLocks noGrp="1" noChangeAspect="1"/>
          </p:cNvPicPr>
          <p:nvPr>
            <p:ph type="pic" idx="1"/>
          </p:nvPr>
        </p:nvPicPr>
        <p:blipFill>
          <a:blip r:embed="rId2">
            <a:extLst>
              <a:ext uri="{28A0092B-C50C-407E-A947-70E740481C1C}">
                <a14:useLocalDpi xmlns:a14="http://schemas.microsoft.com/office/drawing/2010/main" val="0"/>
              </a:ext>
            </a:extLst>
          </a:blip>
          <a:srcRect l="5083" r="5083"/>
          <a:stretch>
            <a:fillRect/>
          </a:stretch>
        </p:blipFill>
        <p:spPr/>
      </p:pic>
      <p:sp>
        <p:nvSpPr>
          <p:cNvPr id="4" name="Rezervirano mjesto teksta 3"/>
          <p:cNvSpPr>
            <a:spLocks noGrp="1"/>
          </p:cNvSpPr>
          <p:nvPr>
            <p:ph type="body" sz="half" idx="2"/>
          </p:nvPr>
        </p:nvSpPr>
        <p:spPr>
          <a:xfrm>
            <a:off x="9296400" y="1714500"/>
            <a:ext cx="2432304" cy="4648200"/>
          </a:xfrm>
        </p:spPr>
        <p:txBody>
          <a:bodyPr>
            <a:normAutofit fontScale="85000" lnSpcReduction="20000"/>
          </a:bodyPr>
          <a:lstStyle/>
          <a:p>
            <a:r>
              <a:rPr lang="hr-HR" b="1" dirty="0" smtClean="0"/>
              <a:t>Svjetski </a:t>
            </a:r>
            <a:r>
              <a:rPr lang="hr-HR" b="1" dirty="0"/>
              <a:t>dan oceana, obilježava se svake godine 8. lipnja, radi isticanja važnosti oceana za život na Zemlji te upozoravanja na posljedice koje bi mogle imati nebriga i pretjerano iskorištavanje morskih prostranstava.</a:t>
            </a:r>
            <a:endParaRPr lang="hr-HR" dirty="0"/>
          </a:p>
          <a:p>
            <a:r>
              <a:rPr lang="hr-HR" dirty="0"/>
              <a:t/>
            </a:r>
            <a:br>
              <a:rPr lang="hr-HR" dirty="0"/>
            </a:br>
            <a:endParaRPr lang="hr-HR" dirty="0"/>
          </a:p>
          <a:p>
            <a:r>
              <a:rPr lang="hr-HR" dirty="0"/>
              <a:t>Koncept o obilježavanju Svjetskog dana oceana predložen je još 1992. godine na Konferenciji Ujedinjenih naroda o zaštiti okoliša i razvoju održanoj u Rio de Janeiru. Iako je temeljem toga većina država taj dan obilježavala neslužbeno, tek je 2008. Generalna skupština UN-a donijela odluku kojom se, od 2009. godine, Svjetski dan oceana obilježava 8. lipnja.</a:t>
            </a:r>
          </a:p>
          <a:p>
            <a:endParaRPr lang="hr-HR" dirty="0"/>
          </a:p>
        </p:txBody>
      </p:sp>
    </p:spTree>
    <p:extLst>
      <p:ext uri="{BB962C8B-B14F-4D97-AF65-F5344CB8AC3E}">
        <p14:creationId xmlns:p14="http://schemas.microsoft.com/office/powerpoint/2010/main" val="10051113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pu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TM03457510[[fn=Sapun]]</Template>
  <TotalTime>46</TotalTime>
  <Words>1519</Words>
  <Application>Microsoft Office PowerPoint</Application>
  <PresentationFormat>Široki zaslon</PresentationFormat>
  <Paragraphs>55</Paragraphs>
  <Slides>18</Slides>
  <Notes>0</Notes>
  <HiddenSlides>0</HiddenSlides>
  <MMClips>0</MMClips>
  <ScaleCrop>false</ScaleCrop>
  <HeadingPairs>
    <vt:vector size="6" baseType="variant">
      <vt:variant>
        <vt:lpstr>Korišteni fontovi</vt:lpstr>
      </vt:variant>
      <vt:variant>
        <vt:i4>4</vt:i4>
      </vt:variant>
      <vt:variant>
        <vt:lpstr>Tema</vt:lpstr>
      </vt:variant>
      <vt:variant>
        <vt:i4>1</vt:i4>
      </vt:variant>
      <vt:variant>
        <vt:lpstr>Naslovi slajdova</vt:lpstr>
      </vt:variant>
      <vt:variant>
        <vt:i4>18</vt:i4>
      </vt:variant>
    </vt:vector>
  </HeadingPairs>
  <TitlesOfParts>
    <vt:vector size="23" baseType="lpstr">
      <vt:lpstr>Arial</vt:lpstr>
      <vt:lpstr>Century Gothic</vt:lpstr>
      <vt:lpstr>Garamond</vt:lpstr>
      <vt:lpstr>verdana</vt:lpstr>
      <vt:lpstr>Sapun</vt:lpstr>
      <vt:lpstr>Eko lipanj</vt:lpstr>
      <vt:lpstr>Izvori:</vt:lpstr>
      <vt:lpstr>1. Lipanj – DAN RIJEKE SAVE</vt:lpstr>
      <vt:lpstr>PowerPointova prezentacija</vt:lpstr>
      <vt:lpstr>5. Lipanj – svjetski dan zaštite okoliša</vt:lpstr>
      <vt:lpstr>PowerPointova prezentacija</vt:lpstr>
      <vt:lpstr>PowerPointova prezentacija</vt:lpstr>
      <vt:lpstr>PowerPointova prezentacija</vt:lpstr>
      <vt:lpstr>8. Lipanj – svjetski dan zaštite planinske prirode i oceana</vt:lpstr>
      <vt:lpstr>PowerPointova prezentacija</vt:lpstr>
      <vt:lpstr>PowerPointova prezentacija</vt:lpstr>
      <vt:lpstr>11. Lipanj – svjetski dan vrtova</vt:lpstr>
      <vt:lpstr>17. Lipanj – svjetski dan nestašice vode i suše</vt:lpstr>
      <vt:lpstr>PowerPointova prezentacija</vt:lpstr>
      <vt:lpstr>PowerPointova prezentacija</vt:lpstr>
      <vt:lpstr>17. Lipanj – svjetski dan kitova i dupina</vt:lpstr>
      <vt:lpstr>PowerPointova prezentacija</vt:lpstr>
      <vt:lpstr>PowerPointova prezentacija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 lipanj</dc:title>
  <dc:creator>Silvija</dc:creator>
  <cp:lastModifiedBy>Silvija</cp:lastModifiedBy>
  <cp:revision>17</cp:revision>
  <dcterms:created xsi:type="dcterms:W3CDTF">2021-07-08T10:04:16Z</dcterms:created>
  <dcterms:modified xsi:type="dcterms:W3CDTF">2021-07-08T10:50:45Z</dcterms:modified>
</cp:coreProperties>
</file>