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x-ica.com/danas-je-svjetski-dan-leptira/" TargetMode="External"/><Relationship Id="rId3" Type="http://schemas.openxmlformats.org/officeDocument/2006/relationships/hyperlink" Target="https://put-istina-zivot.com/svetac-dana-sveti-ivan-nepomuk/" TargetMode="External"/><Relationship Id="rId7" Type="http://schemas.openxmlformats.org/officeDocument/2006/relationships/hyperlink" Target="https://hssr.hr/svjetski-dan-sporta/" TargetMode="External"/><Relationship Id="rId2" Type="http://schemas.openxmlformats.org/officeDocument/2006/relationships/hyperlink" Target="http://os-gjdezelica-ivanicgrad.skole.hr/upload/os-gjdezelica-ivanicgrad/images/newsimg/1988/File/dan%20sunc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p-plitvicka-jezera.hr/europski-dan-parkova-2021/" TargetMode="External"/><Relationship Id="rId5" Type="http://schemas.openxmlformats.org/officeDocument/2006/relationships/hyperlink" Target="https://www.hrsume.hr/index.php/hr/home/75-news/latest-news/494-meunarodni-dan-bioloke-raznolikosti" TargetMode="External"/><Relationship Id="rId4" Type="http://schemas.openxmlformats.org/officeDocument/2006/relationships/hyperlink" Target="https://stampar.hr/hr/dan-zdravih-gradova-20-svibnja-201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Eko svibanj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Eko datumi u svibnju – činjenice i zanimljivosti….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487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16. SVIBANJ – SVETI IVAN NEPOMUK, ZAŠTITNIK OD POPLAVE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Na mnogim mostovima srednje i istočne Europe (i u hrvatskim krajevima) često se nalazi kip Ivana </a:t>
            </a:r>
            <a:r>
              <a:rPr lang="hr-HR" dirty="0" err="1"/>
              <a:t>Nepomuka</a:t>
            </a:r>
            <a:r>
              <a:rPr lang="hr-HR" dirty="0"/>
              <a:t>, sveca koji drži prst na ustima, kao simbol vrijednosti šutnje i dužnosti čuvanja povjerene tajne. Blaženim ga je proglasio 1721. papa </a:t>
            </a:r>
            <a:r>
              <a:rPr lang="hr-HR" dirty="0" err="1"/>
              <a:t>Inocent</a:t>
            </a:r>
            <a:r>
              <a:rPr lang="hr-HR" dirty="0"/>
              <a:t> XIII, a svetim 1729. papa Benedikt XIII. Zazivaju ga kod kleveta, poplava, odavanja tajni, a zaštitnik je Češke, praške nadbiskupije, ispovjednika, valjane ispovijedi, čuvanja tajni, graditelja mostova, mlinara, mostova, voda, šutnje te mnogih naselja, župa, crkava i kapela diljem svijeta i hrvatskih </a:t>
            </a:r>
            <a:r>
              <a:rPr lang="hr-HR" dirty="0" smtClean="0"/>
              <a:t>krajeva.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770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14341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 svibanj – dan zdravih gradova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Dan zdravih gradova obilježava se 20. svibnja u svim županijama Republike Hrvatske kada se gradove nastoji povezati u sklopu projekta Hrvatske mreže zdravih gradova, a sve u cilju očuvanja zdravlja gradova i njihovih građana. Time se želi premostiti razlike između gradova koji su u mreži i onih koji nisu, kroz brže i učinkovitije iskorištavanje resursa, a također povećati otvorenost ostalih institucija prema građanskim inicijativama, što bi doprinijelo efikasnosti svih gradskih uprava.</a:t>
            </a:r>
          </a:p>
        </p:txBody>
      </p:sp>
    </p:spTree>
    <p:extLst>
      <p:ext uri="{BB962C8B-B14F-4D97-AF65-F5344CB8AC3E}">
        <p14:creationId xmlns:p14="http://schemas.microsoft.com/office/powerpoint/2010/main" val="295086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01700" y="612844"/>
            <a:ext cx="10883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O projektu </a:t>
            </a:r>
          </a:p>
          <a:p>
            <a:pPr algn="just"/>
            <a:r>
              <a:rPr lang="hr-HR" dirty="0"/>
              <a:t>Projekt „Zdravi gradovi” jedan je od najjačih projekata za poboljšanje i zdravlje šireg stanovništva nakon djelovanja Andrije Štampara, utemeljitelja hrvatskog javnog zdravstva, a temeljenom na konceptu „snage ljudske veze“ u svakom pogledu</a:t>
            </a:r>
            <a:r>
              <a:rPr lang="hr-HR" dirty="0" smtClean="0"/>
              <a:t>.</a:t>
            </a:r>
          </a:p>
          <a:p>
            <a:pPr algn="just"/>
            <a:endParaRPr lang="hr-HR" dirty="0"/>
          </a:p>
          <a:p>
            <a:pPr algn="just"/>
            <a:r>
              <a:rPr lang="hr-HR" dirty="0" smtClean="0"/>
              <a:t> </a:t>
            </a:r>
            <a:r>
              <a:rPr lang="hr-HR" dirty="0"/>
              <a:t>Ideja o Projektu „Zdravi grad“ stvorena je na konferenciji održanoj u Torontu 1984. godine. Osnovno načelo bilo je saznanje kako gradska uprava može imati glavnu ulogu u promidžbi i održavanju zdravlja svojih građana i da posjeduje jedinstven potencijal za pokretanje akcija za održiv razvitak. </a:t>
            </a:r>
            <a:endParaRPr lang="hr-HR" dirty="0" smtClean="0"/>
          </a:p>
          <a:p>
            <a:pPr algn="just"/>
            <a:endParaRPr lang="hr-HR" dirty="0"/>
          </a:p>
          <a:p>
            <a:pPr algn="just"/>
            <a:r>
              <a:rPr lang="hr-HR" dirty="0" smtClean="0"/>
              <a:t>Regionalni </a:t>
            </a:r>
            <a:r>
              <a:rPr lang="hr-HR" dirty="0"/>
              <a:t>ured za Europu Svjetske zdravstvene organizacije započeo je 1986. godine projekt „Zdravi grad”, kako bi razvio lokalne strategije i akcije za postizanje zdravlja za sve. Grad Zagreb je od samog početka (1987.) pristupio projektu „Zdravi grad” i smatra se jednim od 35 gradova osnivača (uz gradove Beč, Kopenhagen, London, Milano, </a:t>
            </a:r>
            <a:r>
              <a:rPr lang="hr-HR" dirty="0" err="1"/>
              <a:t>Minhen</a:t>
            </a:r>
            <a:r>
              <a:rPr lang="hr-HR" dirty="0"/>
              <a:t>) i nosi naziv Project City. Projekt „Zdravi grad” temelji se na strategiji „Zdravlje za sve” i nastoji poboljšati urbano okruženje u kojem ljudi žive, rade ili se školuju te tako unaprijediti njihovo fizičko, duševno i socijalno blagostanje. </a:t>
            </a: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416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22. Svibanj – svjetski dan biološke raznolikosti i dan zaštite prirode </a:t>
            </a:r>
            <a:r>
              <a:rPr lang="hr-HR" dirty="0" err="1" smtClean="0"/>
              <a:t>rh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22. svibnja obilježava se Međunarodni dan biološke raznolikosti. Proglasili su ga Ujedinjeni narodi 1993. godine, kako bi ukazali na veliku ulogu koju biološka raznolikost ima u održivom razvoju, a datum je odabran kao spomen na 22. svibnja 1992., datum usvajanja teksta Konvencije o biološkoj raznolikosti. Republika Hrvatska pridružila se svijetu u nastojanjima za očuvanje biološke raznolikosti i unapređenje zaštite prirode, a Hrvatski sabor je, donošenjem Zakona o zaštiti prirode, odredio da se 22. svibnja na Međunarodni dan biološke raznolikosti obilježava i Dan zaštite prirode u Hrvatskoj.</a:t>
            </a:r>
          </a:p>
        </p:txBody>
      </p:sp>
    </p:spTree>
    <p:extLst>
      <p:ext uri="{BB962C8B-B14F-4D97-AF65-F5344CB8AC3E}">
        <p14:creationId xmlns:p14="http://schemas.microsoft.com/office/powerpoint/2010/main" val="244020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70000" y="1371600"/>
            <a:ext cx="10782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Pojam </a:t>
            </a:r>
            <a:r>
              <a:rPr lang="hr-HR" dirty="0"/>
              <a:t>biološka raznolikost označava svu raznolikost života na Zemlji - staništa, populacije i gene, te njezin poremećaj može imati dalekosežne posljedice na ekosustave i na čovjekov život.</a:t>
            </a:r>
          </a:p>
          <a:p>
            <a:r>
              <a:rPr lang="hr-HR" dirty="0"/>
              <a:t>Premda još nije poznat ni približan opseg biološke raznolikosti, znanstvenici su do danas opisali i klasificirali 1.063.000 životinjskih vrsta, 344.300 biljnih vrsta te 11.200 mikroorganizama, a o genima se svakog dana saznaje nešto novo. Pretpostavlja se da ukupan broj vrsta doseže 10 do 30 milijuna, no svake godine iščezava 40.000 vrsta, što uvelike smanjuje cjelokupnu ekološku ravnotežu i stabilnost. Biološka raznolikost je temelj prirodnog bogatstva, raznolikosti vrsta, te o njenom čuvanju i zaštiti ovisi opstanak samog čovjeka, kao vrste. Ovaj dan je stoga prigoda da se podsjetimo na bogatstvo i raznolikost života na Zemlji i njegovu važnost. Razmislimo prije svake aktivnosti koja može negativno djelovati na okruženje te sudjelujmo u aktivnostima koje potiču očuvanje biološke raznolikosti.</a:t>
            </a:r>
          </a:p>
          <a:p>
            <a:r>
              <a:rPr lang="hr-HR" dirty="0"/>
              <a:t>Hrvatska je po biološkoj raznolikosti jedna od najbogatijih europskih zemalja. Velika raznolikost kopnenih, morskih i podzemnih staništa rezultirala je bogatstvom vrsta i podvrsta sa znatnim brojem endema, a svake godine otkrivaju se nove vrste i podvrste. Broj poznatih vrsta u Hrvatskoj je oko 37.000, a pretpostavljena je brojka znatno veća, što je za zemlju razmjerno malene površine vrlo visoka brojka. Tako imamo još uvijek prirodne šume, velike močvare, čiste rijeke, a sve to pogoduje daljnjem održanju biološke raznolikosti na zavidnoj razini.</a:t>
            </a:r>
          </a:p>
        </p:txBody>
      </p:sp>
    </p:spTree>
    <p:extLst>
      <p:ext uri="{BB962C8B-B14F-4D97-AF65-F5344CB8AC3E}">
        <p14:creationId xmlns:p14="http://schemas.microsoft.com/office/powerpoint/2010/main" val="99115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r="14409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24. svibnja- europski dan parkova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Europski dan parkova je dan proslave svih zaštićenih područja, a obilježava se 24. svibnja svake godine. Inicijativu je pokrenula organizacija </a:t>
            </a:r>
            <a:r>
              <a:rPr lang="hr-HR" dirty="0" err="1"/>
              <a:t>Europarc</a:t>
            </a:r>
            <a:r>
              <a:rPr lang="hr-HR" dirty="0"/>
              <a:t> </a:t>
            </a:r>
            <a:r>
              <a:rPr lang="hr-HR" dirty="0" err="1"/>
              <a:t>Federation</a:t>
            </a:r>
            <a:r>
              <a:rPr lang="hr-HR" dirty="0"/>
              <a:t> sada već davne 1999. godine, kako bi se obilježilo stoljeće od proglašenja prvih nacionalnih parkova u Europi (u Švedskoj). </a:t>
            </a:r>
            <a:r>
              <a:rPr lang="hr-HR"/>
              <a:t>Cilj ovog obilježavanja je približavanje ljudi i prirode provođenjem mnogobrojnih aktivnosti i raznih događanja u zaštićenim područjima, kao i podizanje svijesti o važnosti prirodnih vrijednosti u zaštićenim područjima. </a:t>
            </a:r>
          </a:p>
        </p:txBody>
      </p:sp>
    </p:spTree>
    <p:extLst>
      <p:ext uri="{BB962C8B-B14F-4D97-AF65-F5344CB8AC3E}">
        <p14:creationId xmlns:p14="http://schemas.microsoft.com/office/powerpoint/2010/main" val="6312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19200" y="2551837"/>
            <a:ext cx="1036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Svake godine Europski dan parkova naglašava neku temu vezanu uz zaštićena područja. Ove godine tema je </a:t>
            </a:r>
            <a:r>
              <a:rPr lang="hr-HR" sz="3200" b="1" dirty="0"/>
              <a:t>„Parkovi: sljedeća generacija“</a:t>
            </a:r>
            <a:r>
              <a:rPr lang="hr-HR" sz="3200" dirty="0"/>
              <a:t>, čime se želi staviti naglasak na uključivanje mladih, poboljšanje upravljanja posjetiteljima kao i edukaciju o zaštiti prirode i prirodnim vrijednostima, kako bi se pomogla izgraditi bolja, zelenija, jača i otpornija Europa za generacije koje dolaze.</a:t>
            </a:r>
          </a:p>
        </p:txBody>
      </p:sp>
    </p:spTree>
    <p:extLst>
      <p:ext uri="{BB962C8B-B14F-4D97-AF65-F5344CB8AC3E}">
        <p14:creationId xmlns:p14="http://schemas.microsoft.com/office/powerpoint/2010/main" val="304552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165100"/>
            <a:ext cx="3092117" cy="1016000"/>
          </a:xfrm>
        </p:spPr>
        <p:txBody>
          <a:bodyPr/>
          <a:lstStyle/>
          <a:p>
            <a:r>
              <a:rPr lang="hr-HR" dirty="0" smtClean="0"/>
              <a:t>26. Svibanj – svjetski dan sporta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37883" y="1181100"/>
            <a:ext cx="3092117" cy="4724400"/>
          </a:xfrm>
        </p:spPr>
        <p:txBody>
          <a:bodyPr>
            <a:noAutofit/>
          </a:bodyPr>
          <a:lstStyle/>
          <a:p>
            <a:r>
              <a:rPr lang="hr-HR" sz="1400" dirty="0"/>
              <a:t>TAFISA, svjetska asocijacija „Sporta za sve“ organizira Svjetski dan sporta „</a:t>
            </a:r>
            <a:r>
              <a:rPr lang="hr-HR" sz="1400" dirty="0" err="1"/>
              <a:t>Challange</a:t>
            </a:r>
            <a:r>
              <a:rPr lang="hr-HR" sz="1400" dirty="0"/>
              <a:t> </a:t>
            </a:r>
            <a:r>
              <a:rPr lang="hr-HR" sz="1400" dirty="0" err="1"/>
              <a:t>day</a:t>
            </a:r>
            <a:r>
              <a:rPr lang="hr-HR" sz="1400" dirty="0"/>
              <a:t> – Dan izazova“, jednu od najmasovniju međunarodno sportsko rekreacijsku manifestaciju u kojoj sudjeluje 50-tak zemalja svijeta. Obilježava se svake godine posljednje srijede u mjesecu svibnju. Tog dana se pozivaju građani da se uključe minimalno 15 minuta u neki oblik sportsko rekreacijskih aktivnosti. Da bi se pobudilo veće zanimanje, TAFISA organizira međunarodno natjecanje gradova, razvrstanih u kategorije prema broju stanovnika. Cilj je obuhvatiti aktivnošću što veći postotak građana u odnosu na ukupnu populaciju građana. Svaki prijavljeni grad u toj međunarodnoj konkurenciji dobiva od TAFISA-e i svog partnera-grad.</a:t>
            </a:r>
          </a:p>
        </p:txBody>
      </p:sp>
    </p:spTree>
    <p:extLst>
      <p:ext uri="{BB962C8B-B14F-4D97-AF65-F5344CB8AC3E}">
        <p14:creationId xmlns:p14="http://schemas.microsoft.com/office/powerpoint/2010/main" val="159711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r="33226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28. Svibanj – svjetski dan leptira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Svake godine, na današnji dan 28.5. obilježava se Svjetski dan leptira s ciljem podizanja svijesti o zaštiti i očuvanju ovih predivnih kukca.</a:t>
            </a:r>
          </a:p>
        </p:txBody>
      </p:sp>
    </p:spTree>
    <p:extLst>
      <p:ext uri="{BB962C8B-B14F-4D97-AF65-F5344CB8AC3E}">
        <p14:creationId xmlns:p14="http://schemas.microsoft.com/office/powerpoint/2010/main" val="136130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06500" y="1485900"/>
            <a:ext cx="100711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Leptiri (</a:t>
            </a:r>
            <a:r>
              <a:rPr lang="hr-HR" sz="2000" i="1" dirty="0" err="1"/>
              <a:t>Lepidoptera</a:t>
            </a:r>
            <a:r>
              <a:rPr lang="hr-HR" sz="2000" dirty="0"/>
              <a:t>) spadaju u red kukaca. Kukci imaju </a:t>
            </a:r>
            <a:r>
              <a:rPr lang="hr-HR" sz="2000" dirty="0" err="1"/>
              <a:t>egzoskelet</a:t>
            </a:r>
            <a:r>
              <a:rPr lang="hr-HR" sz="2000" dirty="0"/>
              <a:t> (vanjski kostur), tijelo im je </a:t>
            </a:r>
            <a:r>
              <a:rPr lang="hr-HR" sz="2000" dirty="0" err="1"/>
              <a:t>podjeljeno</a:t>
            </a:r>
            <a:r>
              <a:rPr lang="hr-HR" sz="2000" dirty="0"/>
              <a:t> na tri glavna djela (glava, prsište i zadak) te imaju tri para spojenih nogu na području prsišta. Leptire još zovu „</a:t>
            </a:r>
            <a:r>
              <a:rPr lang="hr-HR" sz="2000" i="1" dirty="0" err="1"/>
              <a:t>scaly</a:t>
            </a:r>
            <a:r>
              <a:rPr lang="hr-HR" sz="2000" i="1" dirty="0"/>
              <a:t> </a:t>
            </a:r>
            <a:r>
              <a:rPr lang="hr-HR" sz="2000" i="1" dirty="0" err="1"/>
              <a:t>wings</a:t>
            </a:r>
            <a:r>
              <a:rPr lang="hr-HR" sz="2000" dirty="0"/>
              <a:t>“, što znači „ljuskava krila”.</a:t>
            </a:r>
          </a:p>
          <a:p>
            <a:r>
              <a:rPr lang="hr-HR" sz="2000" dirty="0"/>
              <a:t>U nastavku donosimo 20 zanimljivih činjenica o leptirima:</a:t>
            </a:r>
          </a:p>
          <a:p>
            <a:r>
              <a:rPr lang="hr-HR" sz="2000" dirty="0"/>
              <a:t>1. Leptiri mogu vidjeti crvenu, zelenu i žutu boju. Pored ovih, oni vide i niz ultraljubičastih boja koje su nevidljive ljudskom oku.</a:t>
            </a:r>
          </a:p>
          <a:p>
            <a:r>
              <a:rPr lang="hr-HR" sz="2000" dirty="0"/>
              <a:t>2. Najbrži leptiri mogu letjeti 5,4 metara u sekundi, dok najbrže leptirice lete i do 11 metara u sekundi.</a:t>
            </a:r>
          </a:p>
          <a:p>
            <a:r>
              <a:rPr lang="hr-HR" sz="2000" dirty="0"/>
              <a:t>3. </a:t>
            </a:r>
            <a:r>
              <a:rPr lang="hr-HR" sz="2000" dirty="0" err="1"/>
              <a:t>Lepriri</a:t>
            </a:r>
            <a:r>
              <a:rPr lang="hr-HR" sz="2000" dirty="0"/>
              <a:t> ne mogu letjeti ako njihova tjelesna temperatura padne ispod 30 stupnjeva Celzijusa.</a:t>
            </a:r>
          </a:p>
          <a:p>
            <a:r>
              <a:rPr lang="hr-HR" sz="2000" dirty="0"/>
              <a:t>4. Leptiri su oslikani i na Egipatskim freskama starim oko 3.500 godina.</a:t>
            </a:r>
          </a:p>
          <a:p>
            <a:r>
              <a:rPr lang="hr-HR" sz="2000" dirty="0"/>
              <a:t>5. Postoji oko 24.000 vrsta leptira, dok su leptirice još brojnije sa oko 140.000 vrsta.</a:t>
            </a:r>
          </a:p>
          <a:p>
            <a:r>
              <a:rPr lang="hr-HR" sz="2000" dirty="0"/>
              <a:t>6. </a:t>
            </a:r>
            <a:r>
              <a:rPr lang="hr-HR" sz="2000" dirty="0" err="1"/>
              <a:t>Gonepterix</a:t>
            </a:r>
            <a:r>
              <a:rPr lang="hr-HR" sz="2000" dirty="0"/>
              <a:t> </a:t>
            </a:r>
            <a:r>
              <a:rPr lang="hr-HR" sz="2000" dirty="0" err="1"/>
              <a:t>rhamni</a:t>
            </a:r>
            <a:r>
              <a:rPr lang="hr-HR" sz="2000" dirty="0"/>
              <a:t> je vrsta leptira koja živi 9-10 mjeseci, što je i najduži životni vijek jedne vrste. Neke vrste žive jako kratko, par tjedana, par dana, pa čak i par sati.</a:t>
            </a:r>
          </a:p>
          <a:p>
            <a:r>
              <a:rPr lang="hr-HR" sz="2000" dirty="0"/>
              <a:t>7. Neke vrste leptirica nikada ništa ne pojedu u svom odraslom životu, jer nisu razvili usta, a i probavni sustav im je potpuno zakržljao još dok su bili gusjenice.</a:t>
            </a:r>
          </a:p>
          <a:p>
            <a:r>
              <a:rPr lang="hr-HR" sz="2000" dirty="0"/>
              <a:t>8. Mnogi leptiri mogu ‘okusiti’ podlogu svojim nogama kako bi se uvjerili da li je list na koji planiraju položiti jaja ukusna hrana za gusjenice ili ne.</a:t>
            </a:r>
          </a:p>
        </p:txBody>
      </p:sp>
    </p:spTree>
    <p:extLst>
      <p:ext uri="{BB962C8B-B14F-4D97-AF65-F5344CB8AC3E}">
        <p14:creationId xmlns:p14="http://schemas.microsoft.com/office/powerpoint/2010/main" val="405095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os-gjdezelica-ivanicgrad.skole.hr/upload/os-gjdezelica-ivanicgrad/images/newsimg/1988/File/dan%20sunca.pdf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https://put-istina-zivot.com/svetac-dana-sveti-ivan-nepomuk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stampar.hr/hr/dan-zdravih-gradova-20-svibnja-2015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www.hrsume.hr/index.php/hr/home/75-news/latest-news/494-meunarodni-dan-bioloke-raznolikosti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>
                <a:hlinkClick r:id="rId6"/>
              </a:rPr>
              <a:t>https://np-plitvicka-jezera.hr/europski-dan-parkova-2021</a:t>
            </a:r>
            <a:r>
              <a:rPr lang="hr-HR" dirty="0" smtClean="0">
                <a:hlinkClick r:id="rId6"/>
              </a:rPr>
              <a:t>/</a:t>
            </a:r>
            <a:endParaRPr lang="hr-HR" dirty="0" smtClean="0"/>
          </a:p>
          <a:p>
            <a:r>
              <a:rPr lang="hr-HR" dirty="0">
                <a:hlinkClick r:id="rId7"/>
              </a:rPr>
              <a:t>https://hssr.hr/svjetski-dan-sporta</a:t>
            </a:r>
            <a:r>
              <a:rPr lang="hr-HR" dirty="0" smtClean="0">
                <a:hlinkClick r:id="rId7"/>
              </a:rPr>
              <a:t>/</a:t>
            </a:r>
            <a:endParaRPr lang="hr-HR" dirty="0" smtClean="0"/>
          </a:p>
          <a:p>
            <a:r>
              <a:rPr lang="hr-HR" dirty="0">
                <a:hlinkClick r:id="rId8"/>
              </a:rPr>
              <a:t>https://x-ica.com/danas-je-svjetski-dan-leptira</a:t>
            </a:r>
            <a:r>
              <a:rPr lang="hr-HR" dirty="0" smtClean="0">
                <a:hlinkClick r:id="rId8"/>
              </a:rPr>
              <a:t>/</a:t>
            </a:r>
            <a:endParaRPr lang="hr-HR" dirty="0" smtClean="0"/>
          </a:p>
          <a:p>
            <a:r>
              <a:rPr lang="hr-HR" dirty="0"/>
              <a:t>https://www.hzjz.hr/sluzba-epidemiologija-prevencija-nezaraznih-bolesti/svjetski-dan-nepusenja-2021/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782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66800" y="335846"/>
            <a:ext cx="1054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9</a:t>
            </a:r>
            <a:r>
              <a:rPr lang="hr-HR" sz="2000" dirty="0"/>
              <a:t>. Leptiri </a:t>
            </a:r>
            <a:r>
              <a:rPr lang="hr-HR" sz="2000" dirty="0" smtClean="0"/>
              <a:t>imaju </a:t>
            </a:r>
            <a:r>
              <a:rPr lang="hr-HR" sz="2000" dirty="0"/>
              <a:t>četiri krila koja su zapravo prozirna. Boje na njima stvaraju sitne </a:t>
            </a:r>
            <a:r>
              <a:rPr lang="hr-HR" sz="2000" dirty="0" err="1"/>
              <a:t>ljuspice</a:t>
            </a:r>
            <a:r>
              <a:rPr lang="hr-HR" sz="2000" dirty="0"/>
              <a:t> (koje podsjećaju na prašinu), a sama krila su izuzetno osjetljiva i vrlo lako se mogu oštetiti.</a:t>
            </a:r>
          </a:p>
          <a:p>
            <a:r>
              <a:rPr lang="hr-HR" sz="2000" dirty="0"/>
              <a:t>10. Neke vrste leptira, poput Monarh leptira, su selice i poznato je da tokom zime lete u toplije krajeve. Njihova migracija izgleda apsolutno fantastično, a sam put traje tisućama kilometara.</a:t>
            </a:r>
          </a:p>
          <a:p>
            <a:r>
              <a:rPr lang="hr-HR" sz="2000" dirty="0"/>
              <a:t>11. Prosječni leptir je težak kao dvije latice ruže.</a:t>
            </a:r>
          </a:p>
          <a:p>
            <a:r>
              <a:rPr lang="hr-HR" sz="2000" dirty="0"/>
              <a:t>12. Određene vrste leptira, kao što su Monarh leptiri, proizvode toksine koji obeshrabruju predatore da se njima hrane.</a:t>
            </a:r>
          </a:p>
          <a:p>
            <a:r>
              <a:rPr lang="hr-HR" sz="2000" dirty="0"/>
              <a:t>13. Leptiri ne mogu preživjeti samo na nektaru. Oni piju vodu iz blatnjavih bara koje su pune neophodnih minerala.</a:t>
            </a:r>
          </a:p>
          <a:p>
            <a:r>
              <a:rPr lang="hr-HR" sz="2000" dirty="0"/>
              <a:t>14. Leptiri su kratkovidni. Obično ne vide dalje od 3 metra.</a:t>
            </a:r>
          </a:p>
          <a:p>
            <a:r>
              <a:rPr lang="hr-HR" sz="2000" dirty="0"/>
              <a:t>15. Antarktika je jedini kontinent na kojem leptiri nisu pronađeni.</a:t>
            </a:r>
          </a:p>
          <a:p>
            <a:r>
              <a:rPr lang="hr-HR" sz="2000" dirty="0"/>
              <a:t>16. Nakon pčela, leptiri su drugi vodeći oprašivači.</a:t>
            </a:r>
          </a:p>
          <a:p>
            <a:r>
              <a:rPr lang="hr-HR" sz="2000" dirty="0"/>
              <a:t>17. Jedan od najboljih pokazatelja zdravog, uravnoteženog eko sistema je obilje leptira.</a:t>
            </a:r>
          </a:p>
          <a:p>
            <a:r>
              <a:rPr lang="hr-HR" sz="2000" dirty="0"/>
              <a:t>18. Ljudi koji proučavaju leptire zovu se </a:t>
            </a:r>
            <a:r>
              <a:rPr lang="hr-HR" sz="2000" dirty="0" err="1"/>
              <a:t>lepidopteristi</a:t>
            </a:r>
            <a:r>
              <a:rPr lang="hr-HR" sz="2000" dirty="0"/>
              <a:t>.</a:t>
            </a:r>
          </a:p>
          <a:p>
            <a:r>
              <a:rPr lang="hr-HR" sz="2000" dirty="0"/>
              <a:t>19. Postoje četiri faze leptirovog životnog ciklusa: Jaje, Larva, Pupa i odrasli leptir.</a:t>
            </a:r>
          </a:p>
          <a:p>
            <a:r>
              <a:rPr lang="hr-HR" sz="2000" dirty="0"/>
              <a:t>20. Leptir može položiti između 100 do 4.000 jaja.</a:t>
            </a:r>
          </a:p>
        </p:txBody>
      </p:sp>
    </p:spTree>
    <p:extLst>
      <p:ext uri="{BB962C8B-B14F-4D97-AF65-F5344CB8AC3E}">
        <p14:creationId xmlns:p14="http://schemas.microsoft.com/office/powerpoint/2010/main" val="3777579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31. Svibanj – svjetski dan nepušenja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800" dirty="0"/>
              <a:t>31. svibnja, obilježava se Svjetski dan nepušenja, a ujedno je i posljednji dan Europskog tjedna borbe protiv raka.</a:t>
            </a:r>
          </a:p>
          <a:p>
            <a:r>
              <a:rPr lang="hr-HR" sz="1800" dirty="0"/>
              <a:t>Obilježavanje Svjetskog dana nepušenja inicirala je Svjetska zdravstvena organizacija (SZO) još 1987. godine. Svake godine u fokusu je određena tema vezana za štetnost duhanskih proizvoda, važnost prestanka pušenja ili utjecaj duhanskih proizvoda na određene bolesti i stanja.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239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03300" y="279400"/>
            <a:ext cx="1087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Važno je napomenuti kako pušači imaju čak 40 – 50% veći rizik od razvoja teških simptoma i smrti od virusa COVID-19. Jedini način zaštite vlastitog i zdravlja svojih bližnjih je prestanak pušenja!</a:t>
            </a:r>
          </a:p>
          <a:p>
            <a:r>
              <a:rPr lang="hr-HR" b="1" dirty="0"/>
              <a:t>Koje su prednosti prestanka pušenja?</a:t>
            </a:r>
          </a:p>
          <a:p>
            <a:r>
              <a:rPr lang="hr-HR" dirty="0"/>
              <a:t>Prednosti prestanka pušenja su brojne, a neke su vidljive gotovo odmah: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 prvih 20 minuta bez cigarete snižava se puls i krvni tlak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Unutar 12 sati razina ugljičnog </a:t>
            </a:r>
            <a:r>
              <a:rPr lang="hr-HR" dirty="0" err="1"/>
              <a:t>monoksida</a:t>
            </a:r>
            <a:r>
              <a:rPr lang="hr-HR" dirty="0"/>
              <a:t> u krvi dolazi na razine normale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Između 2 i 12 tjedana od prestanka pušenja cirkulacija se poboljšava i kapacitet pluća se povećava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Između 1 i 9 mjeseci od prestanka pušenja kašalj i kratkoća daha se smanjuju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Nakon 1 godine od prestanka pušenja rizik od koronarne bolesti srca otprilike je upola manji od rizika pušača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Nakon 5 do 15 godina od prestanka pušenja rizik od moždanog udara smanjuje se na razinu rizika kod nepušača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10 godina od prestanka pušenja rizik od raka pluća smanjuje se za otprilike pola rizika kojeg imaju pušači te se smanjuje rizik od raka usta, grla, jednjaka, mokraćnog mjehura, vrata maternice i gušterače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15 godina od prestanka pušenja rizik od koronarne bolesti srca jednak je riziku kod nepušača.</a:t>
            </a:r>
          </a:p>
          <a:p>
            <a:r>
              <a:rPr lang="hr-HR" b="1" dirty="0"/>
              <a:t>Korisni savjeti</a:t>
            </a:r>
          </a:p>
          <a:p>
            <a:r>
              <a:rPr lang="hr-HR" dirty="0"/>
              <a:t>Najčešću prepreku u prestanku pušenja većini pušača predstavljaju situacije poput ispijanja kave, druženja s drugim pušačima, pauze na poslu i slične prilike u kojima su navikli zapaliti cigaretu.</a:t>
            </a:r>
          </a:p>
          <a:p>
            <a:r>
              <a:rPr lang="hr-HR" dirty="0"/>
              <a:t>Ovo su četiri jednostavna savjeta koja mogu pomoći u suzbijanju želje za cigaretom:</a:t>
            </a:r>
          </a:p>
          <a:p>
            <a:r>
              <a:rPr lang="hr-HR" dirty="0"/>
              <a:t>1.       Odgoda: Odgodite što duže prije nego što ćete popustiti svom porivu.</a:t>
            </a:r>
          </a:p>
          <a:p>
            <a:r>
              <a:rPr lang="hr-HR" dirty="0"/>
              <a:t>2.       Duboko disanje: Udahnite duboko 10 puta kako biste se opustili dok poriv ne prođe.</a:t>
            </a:r>
          </a:p>
          <a:p>
            <a:r>
              <a:rPr lang="hr-HR" dirty="0"/>
              <a:t>3.       Pijte vodu: Pijenje vode zdrava je alternativa pušenju.</a:t>
            </a:r>
          </a:p>
          <a:p>
            <a:r>
              <a:rPr lang="hr-HR" dirty="0"/>
              <a:t>4.       Radite nešto što će vam odvući pažnju: Istuširajte se, čitajte, otiđite u šetnju, slušajte glazbu.</a:t>
            </a:r>
          </a:p>
          <a:p>
            <a:r>
              <a:rPr lang="hr-HR" dirty="0"/>
              <a:t>I zapamtite: kod pušenja, oni koji prestanu su uvijek pobjednici!</a:t>
            </a:r>
          </a:p>
        </p:txBody>
      </p:sp>
    </p:spTree>
    <p:extLst>
      <p:ext uri="{BB962C8B-B14F-4D97-AF65-F5344CB8AC3E}">
        <p14:creationId xmlns:p14="http://schemas.microsoft.com/office/powerpoint/2010/main" val="274469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r="4838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SVIBANJ – DAN SUNCA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ideja </a:t>
            </a:r>
            <a:r>
              <a:rPr lang="hr-HR" dirty="0"/>
              <a:t>je potekla od američkog predsjednika </a:t>
            </a:r>
            <a:r>
              <a:rPr lang="hr-HR" dirty="0" err="1"/>
              <a:t>Jimmyja</a:t>
            </a:r>
            <a:r>
              <a:rPr lang="hr-HR" dirty="0"/>
              <a:t> </a:t>
            </a:r>
            <a:r>
              <a:rPr lang="hr-HR" dirty="0" err="1"/>
              <a:t>Cartera</a:t>
            </a:r>
            <a:r>
              <a:rPr lang="hr-HR" dirty="0"/>
              <a:t>, a obilježavanje potiče i NASA, jer je Sunce izvor </a:t>
            </a:r>
            <a:r>
              <a:rPr lang="hr-HR" dirty="0" err="1"/>
              <a:t>životai</a:t>
            </a:r>
            <a:r>
              <a:rPr lang="hr-HR" dirty="0"/>
              <a:t> obnovljiv izvor energije. Jedan je od glavnih zadataka raditi na daljnjem razumijevanju interakcije između Sunca i Zemlje, posebno o pitanju okoliša, s vjerom da će bolje razumijevanje ovih procesa pomoći znanstvenicima da predvide aktivnosti Sunca, a time i vremenske uvjete na Zemlji.</a:t>
            </a:r>
          </a:p>
        </p:txBody>
      </p:sp>
    </p:spTree>
    <p:extLst>
      <p:ext uri="{BB962C8B-B14F-4D97-AF65-F5344CB8AC3E}">
        <p14:creationId xmlns:p14="http://schemas.microsoft.com/office/powerpoint/2010/main" val="134462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5033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SVIBANJ – DAN SUNCA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Istraživanja su pokazala da pet minuta provedenih na suncu, s 5 posto izloženog tijela, dva ili tri puta tjedno može osigurati dovoljnu količinu vitamina D koje organizam treba za zaštitu zdravlja kostiju i zuba i za prevenciju nekih bolesti koštanog tkiva. Više od 20 minuta provedenih na suncu ne povećava dobre učinke vitamina </a:t>
            </a:r>
            <a:r>
              <a:rPr lang="hr-HR" dirty="0" err="1"/>
              <a:t>D,a</a:t>
            </a:r>
            <a:r>
              <a:rPr lang="hr-HR" dirty="0"/>
              <a:t> rizik oštećenja kože povećava se s količinom vremena izloženosti sunčevim zrakama.</a:t>
            </a:r>
          </a:p>
        </p:txBody>
      </p:sp>
    </p:spTree>
    <p:extLst>
      <p:ext uri="{BB962C8B-B14F-4D97-AF65-F5344CB8AC3E}">
        <p14:creationId xmlns:p14="http://schemas.microsoft.com/office/powerpoint/2010/main" val="53395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b="4471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ČINJENICE O SUNCU…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Sunce je magnetski aktivna zvijezda. Ona održava jako i promjenjivo magnetsko polje, koje se mijenja u 11 godišnjem Sunčevom </a:t>
            </a:r>
            <a:r>
              <a:rPr lang="hr-HR" dirty="0" err="1"/>
              <a:t>ciklusu.Sunce</a:t>
            </a:r>
            <a:r>
              <a:rPr lang="hr-HR" dirty="0"/>
              <a:t> je nastalo prije 4.57 milijardi godina, a treba mu još oko 5 milijardi godina treba da potroši sav vodik</a:t>
            </a:r>
          </a:p>
        </p:txBody>
      </p:sp>
    </p:spTree>
    <p:extLst>
      <p:ext uri="{BB962C8B-B14F-4D97-AF65-F5344CB8AC3E}">
        <p14:creationId xmlns:p14="http://schemas.microsoft.com/office/powerpoint/2010/main" val="39412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63600" y="612845"/>
            <a:ext cx="1099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Arial" panose="020B0604020202020204" pitchFamily="34" charset="0"/>
              </a:rPr>
              <a:t>Sunce, </a:t>
            </a:r>
            <a:r>
              <a:rPr lang="hr-HR" dirty="0" smtClean="0">
                <a:latin typeface="Arial" panose="020B0604020202020204" pitchFamily="34" charset="0"/>
              </a:rPr>
              <a:t>zvijezda kojoj </a:t>
            </a:r>
            <a:r>
              <a:rPr lang="hr-HR" dirty="0">
                <a:latin typeface="Arial" panose="020B0604020202020204" pitchFamily="34" charset="0"/>
              </a:rPr>
              <a:t>dugujemo život, nalazi se u centru našeg Sunčevog sustava</a:t>
            </a:r>
            <a:r>
              <a:rPr lang="hr-HR" dirty="0" smtClean="0">
                <a:latin typeface="Arial" panose="020B0604020202020204" pitchFamily="34" charset="0"/>
              </a:rPr>
              <a:t>.</a:t>
            </a:r>
          </a:p>
          <a:p>
            <a:r>
              <a:rPr lang="hr-HR" dirty="0" smtClean="0">
                <a:latin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</a:rPr>
              <a:t>Bez sunčeve topline i svjetlosti život na Zemlji bi bio nemoguć, no koliko znate o Suncu</a:t>
            </a:r>
            <a:r>
              <a:rPr lang="hr-HR" dirty="0" smtClean="0">
                <a:latin typeface="Arial" panose="020B0604020202020204" pitchFamily="34" charset="0"/>
              </a:rPr>
              <a:t>?</a:t>
            </a:r>
          </a:p>
          <a:p>
            <a:r>
              <a:rPr lang="hr-HR" dirty="0" smtClean="0">
                <a:latin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</a:rPr>
              <a:t>Promjer mu je oko 1 392 000 km, što je za 109 puta više od Zemlje. </a:t>
            </a:r>
            <a:endParaRPr lang="hr-HR" dirty="0" smtClean="0"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</a:rPr>
              <a:t>Sastoji </a:t>
            </a:r>
            <a:r>
              <a:rPr lang="hr-HR" dirty="0">
                <a:latin typeface="Arial" panose="020B0604020202020204" pitchFamily="34" charset="0"/>
              </a:rPr>
              <a:t>se od ¾ vodika, helija i nešto manje od 2 % kisika, ugljika, neona, željeza i ostalog</a:t>
            </a:r>
            <a:r>
              <a:rPr lang="hr-HR" dirty="0" smtClean="0">
                <a:latin typeface="Arial" panose="020B0604020202020204" pitchFamily="34" charset="0"/>
              </a:rPr>
              <a:t>.</a:t>
            </a:r>
          </a:p>
          <a:p>
            <a:endParaRPr lang="hr-HR" dirty="0">
              <a:latin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</a:rPr>
              <a:t>Evo </a:t>
            </a:r>
            <a:r>
              <a:rPr lang="hr-HR" dirty="0">
                <a:latin typeface="Arial" panose="020B0604020202020204" pitchFamily="34" charset="0"/>
              </a:rPr>
              <a:t>nekoliko </a:t>
            </a:r>
            <a:r>
              <a:rPr lang="hr-HR" dirty="0" smtClean="0">
                <a:latin typeface="Arial" panose="020B0604020202020204" pitchFamily="34" charset="0"/>
              </a:rPr>
              <a:t>zanimljivosti. U </a:t>
            </a:r>
            <a:r>
              <a:rPr lang="hr-HR" dirty="0">
                <a:latin typeface="Arial" panose="020B0604020202020204" pitchFamily="34" charset="0"/>
              </a:rPr>
              <a:t>jezgri Sunca svake sekunde izgori 4.300.000.000 kilograma vodika pretvarajući se u </a:t>
            </a:r>
            <a:r>
              <a:rPr lang="hr-HR" dirty="0" smtClean="0">
                <a:latin typeface="Arial" panose="020B0604020202020204" pitchFamily="34" charset="0"/>
              </a:rPr>
              <a:t>helij. Svake </a:t>
            </a:r>
            <a:r>
              <a:rPr lang="hr-HR" dirty="0">
                <a:latin typeface="Arial" panose="020B0604020202020204" pitchFamily="34" charset="0"/>
              </a:rPr>
              <a:t>sekunde u nuklearnim reakcijama sudjeluje 3.8 x 1038 protona (vodikovih jezgri</a:t>
            </a:r>
            <a:r>
              <a:rPr lang="hr-HR" dirty="0" smtClean="0">
                <a:latin typeface="Arial" panose="020B0604020202020204" pitchFamily="34" charset="0"/>
              </a:rPr>
              <a:t>).</a:t>
            </a:r>
          </a:p>
          <a:p>
            <a:endParaRPr lang="hr-HR" dirty="0">
              <a:latin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</a:rPr>
              <a:t>Temperatura </a:t>
            </a:r>
            <a:r>
              <a:rPr lang="hr-HR" dirty="0">
                <a:latin typeface="Arial" panose="020B0604020202020204" pitchFamily="34" charset="0"/>
              </a:rPr>
              <a:t>jezgre Sunca iznosi 15 milijuna stupnjeva </a:t>
            </a:r>
            <a:r>
              <a:rPr lang="hr-HR" dirty="0" smtClean="0">
                <a:latin typeface="Arial" panose="020B0604020202020204" pitchFamily="34" charset="0"/>
              </a:rPr>
              <a:t>Cezijevih. Sunce </a:t>
            </a:r>
            <a:r>
              <a:rPr lang="hr-HR" dirty="0">
                <a:latin typeface="Arial" panose="020B0604020202020204" pitchFamily="34" charset="0"/>
              </a:rPr>
              <a:t>proizvodi toliko mnogo energije da se procjenjuje da svake sekunde jezgra Sunca emitira energiju istu kao što je ona kod 100 milijardi nuklearnih </a:t>
            </a:r>
            <a:r>
              <a:rPr lang="hr-HR" dirty="0" smtClean="0">
                <a:latin typeface="Arial" panose="020B0604020202020204" pitchFamily="34" charset="0"/>
              </a:rPr>
              <a:t>bombi. Sunce </a:t>
            </a:r>
            <a:r>
              <a:rPr lang="hr-HR" dirty="0">
                <a:latin typeface="Arial" panose="020B0604020202020204" pitchFamily="34" charset="0"/>
              </a:rPr>
              <a:t>se oko centra Galaksije kreće brzinom od 250 kilometara u sekundi</a:t>
            </a:r>
            <a:r>
              <a:rPr lang="hr-HR" dirty="0" smtClean="0">
                <a:latin typeface="Arial" panose="020B0604020202020204" pitchFamily="34" charset="0"/>
              </a:rPr>
              <a:t>.</a:t>
            </a:r>
          </a:p>
          <a:p>
            <a:endParaRPr lang="hr-HR" dirty="0">
              <a:latin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</a:rPr>
              <a:t>Fotonu </a:t>
            </a:r>
            <a:r>
              <a:rPr lang="hr-HR" dirty="0">
                <a:latin typeface="Arial" panose="020B0604020202020204" pitchFamily="34" charset="0"/>
              </a:rPr>
              <a:t>treba čak i do milijun godina da od središta Sunca dospije na površinu, a samo 8.5 minuta da stigne do Zemlje (zbog velike gustoće Sunca</a:t>
            </a:r>
            <a:r>
              <a:rPr lang="hr-HR" dirty="0" smtClean="0">
                <a:latin typeface="Arial" panose="020B0604020202020204" pitchFamily="34" charset="0"/>
              </a:rPr>
              <a:t>).</a:t>
            </a:r>
          </a:p>
          <a:p>
            <a:endParaRPr lang="hr-HR" dirty="0">
              <a:latin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</a:rPr>
              <a:t>Svake </a:t>
            </a:r>
            <a:r>
              <a:rPr lang="hr-HR" dirty="0">
                <a:latin typeface="Arial" panose="020B0604020202020204" pitchFamily="34" charset="0"/>
              </a:rPr>
              <a:t>sekunde Sunce izgubi oko 5.000.000 tona svoje mase u vidu energije zračenja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23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r="20837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 SVIBANJ – SVETI FLORIJAN, ZAŠTITINIK VATROGASACA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/>
              <a:t>Sveti </a:t>
            </a:r>
            <a:r>
              <a:rPr lang="hr-HR" b="1" dirty="0" err="1"/>
              <a:t>Florijan</a:t>
            </a:r>
            <a:r>
              <a:rPr lang="hr-HR" b="1" dirty="0"/>
              <a:t>, zaštitnik vatrogasaca </a:t>
            </a:r>
          </a:p>
          <a:p>
            <a:r>
              <a:rPr lang="hr-HR" dirty="0"/>
              <a:t>Štovanje svetog </a:t>
            </a:r>
            <a:r>
              <a:rPr lang="hr-HR" dirty="0" err="1"/>
              <a:t>Florijana</a:t>
            </a:r>
            <a:r>
              <a:rPr lang="hr-HR" dirty="0"/>
              <a:t> silno je rašireno po Austriji, Bavarskoj, ali i našim krajevima. Narod zaziva njegovu zaštitu protiv požara i poplava, a najpoznatiji je kao zaštitnik vatrogasaca.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543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5" r="24465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15. SVIBANJ – SVJETSKI DAN PTICA SELICA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Svjetski dan ptica selica obilježava se svakog drugog vikenda u svibnju od 2006. godine u svrhu podizanje svijesti javnosti o potrebi </a:t>
            </a:r>
            <a:r>
              <a:rPr lang="hr-HR" b="1" dirty="0"/>
              <a:t>zaštite ptica selica</a:t>
            </a:r>
            <a:r>
              <a:rPr lang="hr-HR" dirty="0"/>
              <a:t> i njihovih staništa. </a:t>
            </a:r>
          </a:p>
          <a:p>
            <a:r>
              <a:rPr lang="hr-HR" dirty="0"/>
              <a:t>Zamislite da morate </a:t>
            </a:r>
            <a:r>
              <a:rPr lang="hr-HR" b="1" dirty="0"/>
              <a:t>preletjeti</a:t>
            </a:r>
            <a:r>
              <a:rPr lang="hr-HR" dirty="0"/>
              <a:t> više tisuća kilometara da dođete do svog doma, a da pritom ne koristite blagodati zrakoplovne kompanije? </a:t>
            </a:r>
            <a:r>
              <a:rPr lang="hr-HR" b="1" dirty="0"/>
              <a:t>Ptice selice</a:t>
            </a:r>
            <a:r>
              <a:rPr lang="hr-HR" dirty="0"/>
              <a:t> pravo su čudo prirode! Pretpostavlja se da svake godine oko 50 milijardi ptica seli iz jednog kraja u drugi u potrazi za hranom i sigurnim utočištem. Ptice iz Srednje Europe, primjerice, zimu provode na jugu Starog kontinenta ili u Sjevernoj Africi, dok dugoprugaši lete na sam jug Crnog kontinenta.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211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03300" y="0"/>
            <a:ext cx="1093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Velike migracije ptica nezaobilazan su dio smjene godišnjih doba, pa najveći broj </a:t>
            </a:r>
            <a:r>
              <a:rPr lang="hr-HR" b="1" dirty="0"/>
              <a:t>ptica seli</a:t>
            </a:r>
            <a:r>
              <a:rPr lang="hr-HR" dirty="0"/>
              <a:t> u proljeće i jesen. Ipak, seoba se događa svih 365 dana u godini čemu doprinose razlike u brzini ptičje vrste, ruti kojom putuju, klimi i slično. Najveća prijeđena udaljenost, koja je dosad zabilježena zahvaljujući sofisticiranim načinima </a:t>
            </a:r>
            <a:r>
              <a:rPr lang="hr-HR" b="1" dirty="0"/>
              <a:t>praćenja ptica</a:t>
            </a:r>
            <a:r>
              <a:rPr lang="hr-HR" dirty="0"/>
              <a:t>, dogodila se 2007. godine, kada je jedna uporna riđa muljača preletjela 11.500 kilometara dug put iz Aljaske do Novog Zelanda bez zaustavljanja!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Pravi put </a:t>
            </a:r>
            <a:r>
              <a:rPr lang="hr-HR" b="1" dirty="0"/>
              <a:t>ptice</a:t>
            </a:r>
            <a:r>
              <a:rPr lang="hr-HR" dirty="0"/>
              <a:t> ne nalaze zbog korištenja navigacijskih spravica, već zahvaljujući čudesnim mehanizmima majke prirode koje im omogućuju da prate zemljine </a:t>
            </a:r>
            <a:r>
              <a:rPr lang="hr-HR" b="1" dirty="0"/>
              <a:t>magnetske silnice</a:t>
            </a:r>
            <a:r>
              <a:rPr lang="hr-HR" dirty="0"/>
              <a:t>, ili se orijentiraju uz pomoć zviježđa na nebu. Uz pomoć ove magije, </a:t>
            </a:r>
            <a:r>
              <a:rPr lang="hr-HR" b="1" dirty="0" err="1"/>
              <a:t>Klepetan</a:t>
            </a:r>
            <a:r>
              <a:rPr lang="hr-HR" dirty="0"/>
              <a:t> svake godine pronalazi svoju Malenu u Brodskoj Varoši. </a:t>
            </a:r>
          </a:p>
          <a:p>
            <a:r>
              <a:rPr lang="hr-HR" dirty="0"/>
              <a:t>Mnogi ne znaju da se </a:t>
            </a:r>
            <a:r>
              <a:rPr lang="hr-HR" b="1" dirty="0"/>
              <a:t>ptice selice</a:t>
            </a:r>
            <a:r>
              <a:rPr lang="hr-HR" dirty="0"/>
              <a:t> suočavaju s nizom problemima na svojim dugim putovanjima: od vremenskih neprilika do raznih prepreka koje im stvara čovjek gradeći visoke nebodere, postavljajući dalekovode, antene i elise </a:t>
            </a:r>
            <a:r>
              <a:rPr lang="hr-HR" dirty="0" err="1"/>
              <a:t>vjertroelektrana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60326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77</TotalTime>
  <Words>2239</Words>
  <Application>Microsoft Office PowerPoint</Application>
  <PresentationFormat>Široki zaslon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Impact</vt:lpstr>
      <vt:lpstr>Badge</vt:lpstr>
      <vt:lpstr>Eko svibanj</vt:lpstr>
      <vt:lpstr>Izvori:</vt:lpstr>
      <vt:lpstr>3. SVIBANJ – DAN SUNCA</vt:lpstr>
      <vt:lpstr>3. SVIBANJ – DAN SUNCA</vt:lpstr>
      <vt:lpstr>ČINJENICE O SUNCU…</vt:lpstr>
      <vt:lpstr>PowerPointova prezentacija</vt:lpstr>
      <vt:lpstr>4. SVIBANJ – SVETI FLORIJAN, ZAŠTITINIK VATROGASACA</vt:lpstr>
      <vt:lpstr>15. SVIBANJ – SVJETSKI DAN PTICA SELICA</vt:lpstr>
      <vt:lpstr>PowerPointova prezentacija</vt:lpstr>
      <vt:lpstr>16. SVIBANJ – SVETI IVAN NEPOMUK, ZAŠTITNIK OD POPLAVE</vt:lpstr>
      <vt:lpstr>20 svibanj – dan zdravih gradova</vt:lpstr>
      <vt:lpstr>PowerPointova prezentacija</vt:lpstr>
      <vt:lpstr>22. Svibanj – svjetski dan biološke raznolikosti i dan zaštite prirode rh</vt:lpstr>
      <vt:lpstr>PowerPointova prezentacija</vt:lpstr>
      <vt:lpstr>24. svibnja- europski dan parkova</vt:lpstr>
      <vt:lpstr>PowerPointova prezentacija</vt:lpstr>
      <vt:lpstr>26. Svibanj – svjetski dan sporta</vt:lpstr>
      <vt:lpstr>28. Svibanj – svjetski dan leptira</vt:lpstr>
      <vt:lpstr>PowerPointova prezentacija</vt:lpstr>
      <vt:lpstr>PowerPointova prezentacija</vt:lpstr>
      <vt:lpstr>31. Svibanj – svjetski dan nepušenja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svibanj</dc:title>
  <dc:creator>Silvija</dc:creator>
  <cp:lastModifiedBy>Silvija</cp:lastModifiedBy>
  <cp:revision>29</cp:revision>
  <dcterms:created xsi:type="dcterms:W3CDTF">2021-07-07T10:14:16Z</dcterms:created>
  <dcterms:modified xsi:type="dcterms:W3CDTF">2021-07-08T10:00:42Z</dcterms:modified>
</cp:coreProperties>
</file>