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rivredni.hr/pitka-voda-je-nase-bogatstvo" TargetMode="External"/><Relationship Id="rId7" Type="http://schemas.openxmlformats.org/officeDocument/2006/relationships/hyperlink" Target="https://www.eu-krka-knin.hr/vijesti/148-svjetski-dan-istih-planina" TargetMode="External"/><Relationship Id="rId2" Type="http://schemas.openxmlformats.org/officeDocument/2006/relationships/hyperlink" Target="https://www.voda.h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zjz.hr/sluzba-zdravstvena-ekologija/svjetski-dan-bez-automobila-2/" TargetMode="External"/><Relationship Id="rId5" Type="http://schemas.openxmlformats.org/officeDocument/2006/relationships/hyperlink" Target="https://www.hzjz.hr/sluzba-zdravstvena-ekologija/svjetski-dan-ozona/" TargetMode="External"/><Relationship Id="rId4" Type="http://schemas.openxmlformats.org/officeDocument/2006/relationships/hyperlink" Target="http://www.skole.hr/aktualno/vazni-datumi?news_id=629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sz="8000" b="1" dirty="0" smtClean="0"/>
              <a:t>EKO RUJAN…</a:t>
            </a:r>
            <a:endParaRPr lang="hr-HR" sz="8000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400" dirty="0" smtClean="0">
                <a:solidFill>
                  <a:srgbClr val="7030A0"/>
                </a:solidFill>
              </a:rPr>
              <a:t>Ekološki datumi koje obilježavamo u mjesecu rujnu i osnovne informacije i zanimljivosti o njima</a:t>
            </a:r>
            <a:endParaRPr lang="hr-HR" sz="2400" dirty="0">
              <a:solidFill>
                <a:srgbClr val="7030A0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400" y="423332"/>
            <a:ext cx="1625600" cy="253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997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592666"/>
            <a:ext cx="8596668" cy="1320800"/>
          </a:xfrm>
        </p:spPr>
        <p:txBody>
          <a:bodyPr/>
          <a:lstStyle/>
          <a:p>
            <a:r>
              <a:rPr lang="hr-HR" dirty="0" smtClean="0"/>
              <a:t>Izvori tekstova: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337733"/>
            <a:ext cx="8596668" cy="4703629"/>
          </a:xfrm>
        </p:spPr>
        <p:txBody>
          <a:bodyPr>
            <a:normAutofit lnSpcReduction="10000"/>
          </a:bodyPr>
          <a:lstStyle/>
          <a:p>
            <a:r>
              <a:rPr lang="hr-HR" dirty="0">
                <a:hlinkClick r:id="rId2"/>
              </a:rPr>
              <a:t>https://www.voda.hr</a:t>
            </a:r>
            <a:r>
              <a:rPr lang="hr-HR" dirty="0" smtClean="0">
                <a:hlinkClick r:id="rId2"/>
              </a:rPr>
              <a:t>/</a:t>
            </a:r>
            <a:endParaRPr lang="hr-HR" dirty="0" smtClean="0"/>
          </a:p>
          <a:p>
            <a:r>
              <a:rPr lang="hr-HR" dirty="0">
                <a:hlinkClick r:id="rId3"/>
              </a:rPr>
              <a:t>https://</a:t>
            </a:r>
            <a:r>
              <a:rPr lang="hr-HR" dirty="0" smtClean="0">
                <a:hlinkClick r:id="rId3"/>
              </a:rPr>
              <a:t>privredni.hr/pitka-voda-je-nase-bogatstvo</a:t>
            </a:r>
            <a:endParaRPr lang="hr-HR" dirty="0"/>
          </a:p>
          <a:p>
            <a:r>
              <a:rPr lang="hr-HR" dirty="0"/>
              <a:t>Goran </a:t>
            </a:r>
            <a:r>
              <a:rPr lang="hr-HR" dirty="0" err="1"/>
              <a:t>Šafarek</a:t>
            </a:r>
            <a:r>
              <a:rPr lang="hr-HR" dirty="0"/>
              <a:t>, U beskrajnom zelenilu prašume Amazone, Hrvatske šume, br. 81, Zagreb, 2003.</a:t>
            </a:r>
            <a:br>
              <a:rPr lang="hr-HR" dirty="0"/>
            </a:br>
            <a:r>
              <a:rPr lang="hr-HR" dirty="0" err="1"/>
              <a:t>Theresa</a:t>
            </a:r>
            <a:r>
              <a:rPr lang="hr-HR" dirty="0"/>
              <a:t> </a:t>
            </a:r>
            <a:r>
              <a:rPr lang="hr-HR" dirty="0" err="1"/>
              <a:t>Greenway</a:t>
            </a:r>
            <a:r>
              <a:rPr lang="hr-HR" dirty="0"/>
              <a:t>, Džungla, Zagreb, 1996.</a:t>
            </a:r>
            <a:br>
              <a:rPr lang="hr-HR" dirty="0"/>
            </a:br>
            <a:r>
              <a:rPr lang="hr-HR" dirty="0"/>
              <a:t>Šumarska enciklopedija, drugo izdanje, Zagreb 1987</a:t>
            </a:r>
            <a:r>
              <a:rPr lang="hr-HR" dirty="0" smtClean="0"/>
              <a:t>.</a:t>
            </a:r>
            <a:endParaRPr lang="hr-HR" dirty="0"/>
          </a:p>
          <a:p>
            <a:r>
              <a:rPr lang="hr-HR" dirty="0">
                <a:hlinkClick r:id="rId4"/>
              </a:rPr>
              <a:t>http://</a:t>
            </a:r>
            <a:r>
              <a:rPr lang="hr-HR" dirty="0" smtClean="0">
                <a:hlinkClick r:id="rId4"/>
              </a:rPr>
              <a:t>www.skole.hr/aktualno/vazni-datumi?news_id=629</a:t>
            </a:r>
            <a:endParaRPr lang="hr-HR" dirty="0" smtClean="0"/>
          </a:p>
          <a:p>
            <a:r>
              <a:rPr lang="hr-HR" dirty="0">
                <a:hlinkClick r:id="rId5"/>
              </a:rPr>
              <a:t>https://www.hzjz.hr/sluzba-zdravstvena-ekologija/svjetski-dan-ozona</a:t>
            </a:r>
            <a:r>
              <a:rPr lang="hr-HR" dirty="0" smtClean="0">
                <a:hlinkClick r:id="rId5"/>
              </a:rPr>
              <a:t>/</a:t>
            </a:r>
            <a:endParaRPr lang="hr-HR" dirty="0" smtClean="0"/>
          </a:p>
          <a:p>
            <a:r>
              <a:rPr lang="hr-HR" dirty="0">
                <a:hlinkClick r:id="rId6"/>
              </a:rPr>
              <a:t>https://www.hzjz.hr/sluzba-zdravstvena-ekologija/svjetski-dan-bez-automobila-2</a:t>
            </a:r>
            <a:r>
              <a:rPr lang="hr-HR" dirty="0" smtClean="0">
                <a:hlinkClick r:id="rId6"/>
              </a:rPr>
              <a:t>/</a:t>
            </a:r>
            <a:endParaRPr lang="hr-HR" dirty="0" smtClean="0"/>
          </a:p>
          <a:p>
            <a:r>
              <a:rPr lang="hr-HR" dirty="0">
                <a:hlinkClick r:id="rId7"/>
              </a:rPr>
              <a:t>https://</a:t>
            </a:r>
            <a:r>
              <a:rPr lang="hr-HR" dirty="0" smtClean="0">
                <a:hlinkClick r:id="rId7"/>
              </a:rPr>
              <a:t>www.eu-krka-knin.hr/vijesti/148-svjetski-dan-istih-planina</a:t>
            </a:r>
            <a:endParaRPr lang="hr-HR" dirty="0" smtClean="0"/>
          </a:p>
          <a:p>
            <a:r>
              <a:rPr lang="hr-HR" dirty="0"/>
              <a:t>https://hr-hr.facebook.com/Zlatna.djeca/photos/a.388505384522305/447942965245213/?type=3&amp;theater</a:t>
            </a:r>
            <a:endParaRPr lang="hr-HR" dirty="0" smtClean="0"/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9163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491067"/>
            <a:ext cx="8596668" cy="1320800"/>
          </a:xfrm>
        </p:spPr>
        <p:txBody>
          <a:bodyPr/>
          <a:lstStyle/>
          <a:p>
            <a:r>
              <a:rPr lang="hr-HR" dirty="0" smtClean="0"/>
              <a:t>            DAN HRVATSKIH </a:t>
            </a:r>
            <a:r>
              <a:rPr lang="hr-HR" dirty="0" smtClean="0"/>
              <a:t>VODA 7. rujan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066801"/>
            <a:ext cx="8596668" cy="4974562"/>
          </a:xfrm>
        </p:spPr>
        <p:txBody>
          <a:bodyPr>
            <a:normAutofit/>
          </a:bodyPr>
          <a:lstStyle/>
          <a:p>
            <a:r>
              <a:rPr lang="hr-HR" sz="2000" dirty="0" smtClean="0"/>
              <a:t>     Hrvatska </a:t>
            </a:r>
            <a:r>
              <a:rPr lang="hr-HR" sz="2000" dirty="0"/>
              <a:t>je po dostupnosti i bogatstvu pitke vode na samome europskom vrhu. </a:t>
            </a:r>
            <a:endParaRPr lang="hr-HR" sz="2000" dirty="0" smtClean="0"/>
          </a:p>
          <a:p>
            <a:r>
              <a:rPr lang="hr-HR" sz="2000" dirty="0" smtClean="0"/>
              <a:t>Prema </a:t>
            </a:r>
            <a:r>
              <a:rPr lang="hr-HR" sz="2000" dirty="0"/>
              <a:t>podacima </a:t>
            </a:r>
            <a:r>
              <a:rPr lang="hr-HR" sz="2000" dirty="0" err="1"/>
              <a:t>Eurostata</a:t>
            </a:r>
            <a:r>
              <a:rPr lang="hr-HR" sz="2000" dirty="0"/>
              <a:t>, Hrvatska ima najviše zaliha vode po glavi stanovnika u EU (s dugoročnim prosjekom od 27.330 m3 po stanovniku), a slijede nas Finska i Švedska</a:t>
            </a:r>
            <a:r>
              <a:rPr lang="hr-HR" sz="2000" dirty="0" smtClean="0"/>
              <a:t>.</a:t>
            </a:r>
          </a:p>
          <a:p>
            <a:r>
              <a:rPr lang="hr-HR" sz="2000" dirty="0" smtClean="0"/>
              <a:t> </a:t>
            </a:r>
            <a:r>
              <a:rPr lang="hr-HR" sz="2000" dirty="0"/>
              <a:t>UNESCO-vo izvješće o dostupnosti vode i bogatstvu izvora Hrvatsku pak smješta među prvih pet u Europi i među 40-ak najbogatijih zemalja svijeta. </a:t>
            </a:r>
            <a:endParaRPr lang="hr-HR" sz="2000" dirty="0" smtClean="0"/>
          </a:p>
          <a:p>
            <a:r>
              <a:rPr lang="hr-HR" sz="2000" dirty="0" smtClean="0"/>
              <a:t>Naša </a:t>
            </a:r>
            <a:r>
              <a:rPr lang="hr-HR" sz="2000" dirty="0"/>
              <a:t>zemlja godišnje raspolaže s 26 milijardi kubika vode, potroši oko milijardu kubika, a 90 posto vodoopskrbe osigurava se iz zaliha podzemnih voda. </a:t>
            </a:r>
            <a:endParaRPr lang="hr-HR" sz="2000" dirty="0" smtClean="0"/>
          </a:p>
          <a:p>
            <a:r>
              <a:rPr lang="hr-HR" sz="2000" dirty="0" smtClean="0"/>
              <a:t>                </a:t>
            </a:r>
            <a:endParaRPr lang="hr-HR" sz="20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667" y="4995333"/>
            <a:ext cx="1642533" cy="1046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967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   DAN </a:t>
            </a:r>
            <a:r>
              <a:rPr lang="hr-HR" dirty="0" smtClean="0"/>
              <a:t>PRAŠUMA – 14. rujan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677334" y="1049867"/>
            <a:ext cx="8596668" cy="4991495"/>
          </a:xfrm>
        </p:spPr>
        <p:txBody>
          <a:bodyPr>
            <a:normAutofit lnSpcReduction="10000"/>
          </a:bodyPr>
          <a:lstStyle/>
          <a:p>
            <a:endParaRPr lang="hr-HR" dirty="0" smtClean="0"/>
          </a:p>
          <a:p>
            <a:r>
              <a:rPr lang="hr-HR" dirty="0" smtClean="0"/>
              <a:t>Prašume </a:t>
            </a:r>
            <a:r>
              <a:rPr lang="hr-HR" dirty="0"/>
              <a:t>su vjerojatno najmanje istražen i najvrjedniji ekosistem na svijetu. Najčešće ih se definira kao prirodne šume razvijene bez značajnog čovjekova utjecaja. </a:t>
            </a:r>
            <a:endParaRPr lang="hr-HR" dirty="0" smtClean="0"/>
          </a:p>
          <a:p>
            <a:r>
              <a:rPr lang="hr-HR" dirty="0" smtClean="0"/>
              <a:t>Postoji </a:t>
            </a:r>
            <a:r>
              <a:rPr lang="hr-HR" dirty="0"/>
              <a:t>nekoliko vrsta prašuma: prašume umjerene i hladne zone, skandinavske prašume, europske prašume te najpoznatija vrsta prašume, tropske kišne šume</a:t>
            </a:r>
            <a:r>
              <a:rPr lang="hr-HR" dirty="0" smtClean="0"/>
              <a:t>.</a:t>
            </a:r>
          </a:p>
          <a:p>
            <a:r>
              <a:rPr lang="hr-HR" dirty="0"/>
              <a:t>Najrasprostranjenije su tropske prašume koje danas pokrivaju 6 % sveukupne Zemljine </a:t>
            </a:r>
            <a:r>
              <a:rPr lang="hr-HR" dirty="0" smtClean="0"/>
              <a:t>površine</a:t>
            </a:r>
          </a:p>
          <a:p>
            <a:r>
              <a:rPr lang="hr-HR" dirty="0"/>
              <a:t>One imaju veliki utjecaj na kišu jer neravna površina njihova drveća stvara zračne turbulencije koje povećavaju količinu vode koja hlapi iz šume</a:t>
            </a:r>
            <a:r>
              <a:rPr lang="hr-HR" dirty="0" smtClean="0"/>
              <a:t>.</a:t>
            </a:r>
          </a:p>
          <a:p>
            <a:r>
              <a:rPr lang="hr-HR" dirty="0"/>
              <a:t>Ako šume nestane, padat će manje kiše, brže će se osušiti tlo, a temperatura zraka i tla će rasti. Također, zelene biljke i drveće procesom fotosinteze iz ugljikovog dioksida oslobađaju kisik u zrak. </a:t>
            </a:r>
            <a:endParaRPr lang="hr-HR" dirty="0" smtClean="0"/>
          </a:p>
          <a:p>
            <a:r>
              <a:rPr lang="hr-HR" dirty="0" smtClean="0"/>
              <a:t>Zbog </a:t>
            </a:r>
            <a:r>
              <a:rPr lang="hr-HR" dirty="0"/>
              <a:t>toga se tropske prašume nazivaju „pluća svijeta“. Tropske prašume su ujedno i dom nebrojenim biljnim i životinjskim vrstama.</a:t>
            </a:r>
          </a:p>
        </p:txBody>
      </p:sp>
    </p:spTree>
    <p:extLst>
      <p:ext uri="{BB962C8B-B14F-4D97-AF65-F5344CB8AC3E}">
        <p14:creationId xmlns:p14="http://schemas.microsoft.com/office/powerpoint/2010/main" val="1705833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    DAN </a:t>
            </a:r>
            <a:r>
              <a:rPr lang="hr-HR" dirty="0" smtClean="0"/>
              <a:t>OZONA – 16. rujan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168401"/>
            <a:ext cx="8596668" cy="4872962"/>
          </a:xfrm>
        </p:spPr>
        <p:txBody>
          <a:bodyPr>
            <a:normAutofit lnSpcReduction="10000"/>
          </a:bodyPr>
          <a:lstStyle/>
          <a:p>
            <a:endParaRPr lang="hr-HR" dirty="0" smtClean="0"/>
          </a:p>
          <a:p>
            <a:r>
              <a:rPr lang="hr-HR" dirty="0" smtClean="0"/>
              <a:t>Svjetski </a:t>
            </a:r>
            <a:r>
              <a:rPr lang="hr-HR" dirty="0"/>
              <a:t>dan Ozona se obilježava 16. rujna u spomen potpisivanja najuspješnijeg međunarodnog sporazuma kojim je omogućeno spašavanje ozonskog sloja od negativnih posljedica ljudskog djelovanja, </a:t>
            </a:r>
            <a:r>
              <a:rPr lang="hr-HR" dirty="0" err="1"/>
              <a:t>Montrealskog</a:t>
            </a:r>
            <a:r>
              <a:rPr lang="hr-HR" dirty="0"/>
              <a:t> protokola 1987. godine. </a:t>
            </a:r>
            <a:endParaRPr lang="hr-HR" dirty="0" smtClean="0"/>
          </a:p>
          <a:p>
            <a:r>
              <a:rPr lang="hr-HR" dirty="0" smtClean="0"/>
              <a:t>Svrha </a:t>
            </a:r>
            <a:r>
              <a:rPr lang="hr-HR" dirty="0"/>
              <a:t>obilježavanja mu je podizanje svijesti o problematici ozonskog omotača te istraživanju načina kako ga očuvati, a obilježava se od 1994. godine</a:t>
            </a:r>
            <a:r>
              <a:rPr lang="hr-HR" dirty="0" smtClean="0"/>
              <a:t>.</a:t>
            </a:r>
          </a:p>
          <a:p>
            <a:r>
              <a:rPr lang="hr-HR" dirty="0"/>
              <a:t>Ozonski sloj Zemlji pruža zaštitu od štetnog dijela sunčevih zraka, a stvara se pod utjecajem sunčeve svjetlosti i dio je Zemljine atmosfere od 10 do 50 km iznad površine planeta</a:t>
            </a:r>
            <a:r>
              <a:rPr lang="hr-HR" dirty="0" smtClean="0"/>
              <a:t>.</a:t>
            </a:r>
          </a:p>
          <a:p>
            <a:r>
              <a:rPr lang="hr-HR" dirty="0" smtClean="0"/>
              <a:t> </a:t>
            </a:r>
            <a:r>
              <a:rPr lang="hr-HR" dirty="0"/>
              <a:t>Unatoč relativno niskoj koncentraciji ozona u atmosferi (maksimalne koncentracije ne prelaze 0,001 %), njegova je uloga u životu na Zemlji velika. Ovaj sloj ograničava štetno ultraljubičasto zračenje i njegovo dostizanje do Zemlje, što pruža zaštitu ljudskom zdravlju i čitavom ekosustavu. </a:t>
            </a:r>
            <a:endParaRPr lang="hr-HR" dirty="0" smtClean="0"/>
          </a:p>
          <a:p>
            <a:r>
              <a:rPr lang="hr-HR" dirty="0" smtClean="0"/>
              <a:t>Debljina </a:t>
            </a:r>
            <a:r>
              <a:rPr lang="hr-HR" dirty="0"/>
              <a:t>ozonskog omotača je oko 3 mm, ali značajno varira uslijed postojećih štetnih utjecaja.</a:t>
            </a:r>
          </a:p>
        </p:txBody>
      </p:sp>
    </p:spTree>
    <p:extLst>
      <p:ext uri="{BB962C8B-B14F-4D97-AF65-F5344CB8AC3E}">
        <p14:creationId xmlns:p14="http://schemas.microsoft.com/office/powerpoint/2010/main" val="4061275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SVJETSKI </a:t>
            </a:r>
            <a:r>
              <a:rPr lang="hr-HR" dirty="0" smtClean="0"/>
              <a:t>DAN BEZ </a:t>
            </a:r>
            <a:r>
              <a:rPr lang="hr-HR" dirty="0" smtClean="0"/>
              <a:t>AUTOMOBILA –22.</a:t>
            </a:r>
            <a:r>
              <a:rPr lang="hr-HR" sz="1600" dirty="0" smtClean="0"/>
              <a:t> </a:t>
            </a:r>
            <a:r>
              <a:rPr lang="hr-HR" sz="3200" dirty="0" smtClean="0"/>
              <a:t>rujan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066801"/>
            <a:ext cx="8596668" cy="4974562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Problemi </a:t>
            </a:r>
            <a:r>
              <a:rPr lang="hr-HR" dirty="0"/>
              <a:t>zbog korištenja velikog broja automobila u gradovima, kao što su onečišćenje zraka, buka i prometna zagušenost, potaknuli su pokretanje “Svjetskog dana bez automobila</a:t>
            </a:r>
            <a:r>
              <a:rPr lang="hr-HR" dirty="0" smtClean="0"/>
              <a:t>”.</a:t>
            </a:r>
          </a:p>
          <a:p>
            <a:r>
              <a:rPr lang="hr-HR" dirty="0"/>
              <a:t>Europski tjedan mobilnosti je najmasovnija inicijativa posvećena održivoj mobilnosti, tradicionalno se obilježava u razdoblju od 16. do 22. rujna u kojem se želi potaknuti građane da iskoriste svoj utjecaj na korištenje javnih prostora da bi ih se učinilo ugodnijima za život.</a:t>
            </a:r>
          </a:p>
          <a:p>
            <a:r>
              <a:rPr lang="hr-HR" dirty="0"/>
              <a:t>“Svjetski dan bez automobila” je svojevrsni završetak te inicijative posvećene promicanju održivog kretanja i povećanja kvalitete života u urbanim sredinama, kada se šira središta brojnih europskih i svjetskih gradova, među kojima i hrvatskoga glavnog grada, pretvaraju u pješačke zone.</a:t>
            </a:r>
          </a:p>
          <a:p>
            <a:r>
              <a:rPr lang="hr-HR" dirty="0"/>
              <a:t>Cilj je obilježavanja Svjetskog dana bez automobila ohrabriti nas kako bismo se barem na jedan dan oslanjali na druge oblike prijevoza i smanjili onečišćenje, buku i opasnosti koje donose promet i transport.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39641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</a:t>
            </a:r>
            <a:r>
              <a:rPr lang="hr-HR" dirty="0" smtClean="0"/>
              <a:t>SVJETSKI DAN ČISTIH </a:t>
            </a:r>
            <a:r>
              <a:rPr lang="hr-HR" dirty="0" smtClean="0"/>
              <a:t>PLANINA–26.rujan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286933"/>
            <a:ext cx="8596668" cy="4754429"/>
          </a:xfrm>
        </p:spPr>
        <p:txBody>
          <a:bodyPr/>
          <a:lstStyle/>
          <a:p>
            <a:r>
              <a:rPr lang="hr-HR" dirty="0"/>
              <a:t>26. rujna je </a:t>
            </a:r>
            <a:r>
              <a:rPr lang="hr-HR" dirty="0" smtClean="0"/>
              <a:t>Svjetski dan čistih planina </a:t>
            </a:r>
            <a:r>
              <a:rPr lang="hr-HR" dirty="0"/>
              <a:t>proglašen od strane UN kao podsjetnik na sve veće ugrožavanje </a:t>
            </a:r>
            <a:r>
              <a:rPr lang="hr-HR" dirty="0" smtClean="0"/>
              <a:t>planina.</a:t>
            </a:r>
            <a:endParaRPr lang="hr-HR" dirty="0"/>
          </a:p>
          <a:p>
            <a:r>
              <a:rPr lang="hr-HR" dirty="0" smtClean="0"/>
              <a:t> </a:t>
            </a:r>
            <a:r>
              <a:rPr lang="hr-HR" dirty="0"/>
              <a:t>Danas se najveći izvori najdragocjenije vode nalaze ispod planina ili im one služe kao velike </a:t>
            </a:r>
            <a:r>
              <a:rPr lang="hr-HR" dirty="0" err="1"/>
              <a:t>okapnice</a:t>
            </a:r>
            <a:r>
              <a:rPr lang="hr-HR" dirty="0"/>
              <a:t> i prirodni reaktori za pročišćavanje</a:t>
            </a:r>
            <a:r>
              <a:rPr lang="hr-HR" dirty="0" smtClean="0"/>
              <a:t>.</a:t>
            </a:r>
          </a:p>
          <a:p>
            <a:r>
              <a:rPr lang="hr-HR" dirty="0" smtClean="0"/>
              <a:t> </a:t>
            </a:r>
            <a:r>
              <a:rPr lang="hr-HR" dirty="0"/>
              <a:t>Sve veća ljudska aktivnost ugrožava planinska </a:t>
            </a:r>
            <a:r>
              <a:rPr lang="hr-HR" dirty="0" smtClean="0"/>
              <a:t>područja, </a:t>
            </a:r>
            <a:r>
              <a:rPr lang="hr-HR" dirty="0"/>
              <a:t>te zadnje rezervate nedirnute prirode.</a:t>
            </a:r>
          </a:p>
          <a:p>
            <a:r>
              <a:rPr lang="hr-HR" dirty="0" smtClean="0"/>
              <a:t>Planinari </a:t>
            </a:r>
            <a:r>
              <a:rPr lang="hr-HR" dirty="0"/>
              <a:t>i </a:t>
            </a:r>
            <a:r>
              <a:rPr lang="hr-HR" dirty="0" smtClean="0"/>
              <a:t>izletnici u obavezi  su </a:t>
            </a:r>
            <a:r>
              <a:rPr lang="hr-HR" dirty="0"/>
              <a:t>da pri svojim odlascima u </a:t>
            </a:r>
            <a:r>
              <a:rPr lang="hr-HR" dirty="0" smtClean="0"/>
              <a:t>planine </a:t>
            </a:r>
            <a:r>
              <a:rPr lang="hr-HR" dirty="0"/>
              <a:t>ne oštećuju prirodu ni na koji način, </a:t>
            </a:r>
            <a:r>
              <a:rPr lang="hr-HR" dirty="0" smtClean="0"/>
              <a:t>da svoje </a:t>
            </a:r>
            <a:r>
              <a:rPr lang="hr-HR" dirty="0"/>
              <a:t>smeće nose u dolinu i odlažu ispravno, a potrebe i aktivnosti svedu na održivu mjeru, čuvajući za svoje unuke ono što smo naslijedili od svojih djedova.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733" y="4453466"/>
            <a:ext cx="3945468" cy="189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482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MEĐUNARODNI DAN EKO POTROŠAČA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354667"/>
            <a:ext cx="8596668" cy="4686695"/>
          </a:xfrm>
        </p:spPr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28. rujna </a:t>
            </a:r>
            <a:r>
              <a:rPr lang="hr-HR" dirty="0"/>
              <a:t>obilježava se kao Međunarodni dan EKO potrošača, s ciljem da se upozori na važnost razvijanja svijesti o kupovini i konzumiranju zdrave hrane</a:t>
            </a:r>
            <a:r>
              <a:rPr lang="hr-HR" dirty="0" smtClean="0"/>
              <a:t>.</a:t>
            </a:r>
          </a:p>
          <a:p>
            <a:r>
              <a:rPr lang="hr-HR" dirty="0" smtClean="0"/>
              <a:t> U </a:t>
            </a:r>
            <a:r>
              <a:rPr lang="hr-HR" dirty="0"/>
              <a:t>vremenima, kada se zakonski uvelike dozvoljava slobodna i necenzurirana prodaja GMO hrane, ovaj dan ima svoju posebnu težinu</a:t>
            </a:r>
            <a:r>
              <a:rPr lang="hr-HR" dirty="0" smtClean="0"/>
              <a:t>...</a:t>
            </a:r>
          </a:p>
          <a:p>
            <a:endParaRPr lang="hr-HR" dirty="0"/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183" y="2675467"/>
            <a:ext cx="4506817" cy="3365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504483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</TotalTime>
  <Words>789</Words>
  <Application>Microsoft Office PowerPoint</Application>
  <PresentationFormat>Široki zaslon</PresentationFormat>
  <Paragraphs>48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Faseta</vt:lpstr>
      <vt:lpstr>EKO RUJAN…</vt:lpstr>
      <vt:lpstr>Izvori tekstova:</vt:lpstr>
      <vt:lpstr>            DAN HRVATSKIH VODA 7. rujan</vt:lpstr>
      <vt:lpstr>                  DAN PRAŠUMA – 14. rujan</vt:lpstr>
      <vt:lpstr>                   DAN OZONA – 16. rujan</vt:lpstr>
      <vt:lpstr>SVJETSKI DAN BEZ AUTOMOBILA –22. rujan</vt:lpstr>
      <vt:lpstr>  SVJETSKI DAN ČISTIH PLANINA–26.rujan</vt:lpstr>
      <vt:lpstr>   MEĐUNARODNI DAN EKO POTROŠAČA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 RUJAN…</dc:title>
  <dc:creator>Silvija</dc:creator>
  <cp:lastModifiedBy>Silvija</cp:lastModifiedBy>
  <cp:revision>58</cp:revision>
  <dcterms:created xsi:type="dcterms:W3CDTF">2020-09-14T09:59:20Z</dcterms:created>
  <dcterms:modified xsi:type="dcterms:W3CDTF">2020-09-16T07:31:53Z</dcterms:modified>
</cp:coreProperties>
</file>