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r-HR" smtClean="0"/>
              <a:t>Uredite stil naslova matrice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r-HR" smtClean="0"/>
              <a:t>Uredite stil naslova matrice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r-HR" smtClean="0"/>
              <a:t>Uredite stil naslova matrice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r-HR" smtClean="0"/>
              <a:t>Uredite stil naslova matrice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smtClean="0"/>
              <a:t>Uredite stilove teksta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r-HR" smtClean="0"/>
              <a:t>Uredite stil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smtClean="0"/>
              <a:t>Uredite stilove teksta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r-HR" smtClean="0"/>
              <a:t>Uredite stil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smtClean="0"/>
              <a:t>Uredite stilove teksta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ncho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r-HR" smtClean="0"/>
              <a:t>Uredite stil naslova matrice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r-HR" smtClean="0"/>
              <a:t>Uredite stil naslova matrice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r-HR" smtClean="0"/>
              <a:t>Uredite stil naslova matrice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r-HR" smtClean="0"/>
              <a:t>Uredite stil naslova matrice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r-HR" smtClean="0"/>
              <a:t>Uredite stil naslova matrice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r-HR" smtClean="0"/>
              <a:t>Uredite stil naslova matrice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who.int/westernpacific/news/events/detail/2021/04/07/western-pacific-events/world-health-day-2021"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who.int/news-room/fact-sheets/detail/nursing-and-midwifery"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EKO TRAVANJ</a:t>
            </a:r>
            <a:endParaRPr lang="hr-HR" dirty="0"/>
          </a:p>
        </p:txBody>
      </p:sp>
      <p:sp>
        <p:nvSpPr>
          <p:cNvPr id="3" name="Podnaslov 2"/>
          <p:cNvSpPr>
            <a:spLocks noGrp="1"/>
          </p:cNvSpPr>
          <p:nvPr>
            <p:ph type="subTitle" idx="1"/>
          </p:nvPr>
        </p:nvSpPr>
        <p:spPr>
          <a:xfrm>
            <a:off x="1384301" y="4777379"/>
            <a:ext cx="10120312" cy="1801221"/>
          </a:xfrm>
        </p:spPr>
        <p:txBody>
          <a:bodyPr>
            <a:noAutofit/>
          </a:bodyPr>
          <a:lstStyle/>
          <a:p>
            <a:r>
              <a:rPr lang="hr-HR" sz="4400" dirty="0" smtClean="0">
                <a:solidFill>
                  <a:srgbClr val="FF0000"/>
                </a:solidFill>
                <a:latin typeface="Arabic Typesetting" panose="03020402040406030203" pitchFamily="66" charset="-78"/>
                <a:cs typeface="Arabic Typesetting" panose="03020402040406030203" pitchFamily="66" charset="-78"/>
              </a:rPr>
              <a:t>Eko datumi u travnju…</a:t>
            </a:r>
          </a:p>
          <a:p>
            <a:r>
              <a:rPr lang="hr-HR" sz="4400" dirty="0" smtClean="0">
                <a:solidFill>
                  <a:srgbClr val="FF0000"/>
                </a:solidFill>
                <a:latin typeface="Arabic Typesetting" panose="03020402040406030203" pitchFamily="66" charset="-78"/>
                <a:cs typeface="Arabic Typesetting" panose="03020402040406030203" pitchFamily="66" charset="-78"/>
              </a:rPr>
              <a:t>činjenice i zanimljivosti</a:t>
            </a:r>
            <a:endParaRPr lang="hr-HR" sz="4400" dirty="0">
              <a:solidFill>
                <a:srgbClr val="FF000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290417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Dan planeta zemlje</a:t>
            </a:r>
            <a:endParaRPr lang="hr-HR" dirty="0"/>
          </a:p>
        </p:txBody>
      </p:sp>
      <p:sp>
        <p:nvSpPr>
          <p:cNvPr id="3" name="Podnaslov 2"/>
          <p:cNvSpPr>
            <a:spLocks noGrp="1"/>
          </p:cNvSpPr>
          <p:nvPr>
            <p:ph type="subTitle" idx="1"/>
          </p:nvPr>
        </p:nvSpPr>
        <p:spPr/>
        <p:txBody>
          <a:bodyPr>
            <a:normAutofit/>
          </a:bodyPr>
          <a:lstStyle/>
          <a:p>
            <a:r>
              <a:rPr lang="hr-HR" sz="4800" dirty="0" smtClean="0"/>
              <a:t>22. travanj</a:t>
            </a:r>
            <a:endParaRPr lang="hr-HR" sz="4800" dirty="0"/>
          </a:p>
        </p:txBody>
      </p:sp>
    </p:spTree>
    <p:extLst>
      <p:ext uri="{BB962C8B-B14F-4D97-AF65-F5344CB8AC3E}">
        <p14:creationId xmlns:p14="http://schemas.microsoft.com/office/powerpoint/2010/main" val="116353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279400" y="474345"/>
            <a:ext cx="11760200" cy="3139321"/>
          </a:xfrm>
          <a:prstGeom prst="rect">
            <a:avLst/>
          </a:prstGeom>
        </p:spPr>
        <p:txBody>
          <a:bodyPr wrap="square">
            <a:spAutoFit/>
          </a:bodyPr>
          <a:lstStyle/>
          <a:p>
            <a:pPr algn="just"/>
            <a:r>
              <a:rPr lang="hr-HR" dirty="0"/>
              <a:t>Svake godine 22. travnja obilježava se </a:t>
            </a:r>
            <a:r>
              <a:rPr lang="hr-HR" b="1" dirty="0">
                <a:solidFill>
                  <a:srgbClr val="339966"/>
                </a:solidFill>
              </a:rPr>
              <a:t>Dan planeta Zemlje</a:t>
            </a:r>
            <a:r>
              <a:rPr lang="hr-HR" dirty="0"/>
              <a:t>. Ovogodišnja tema je “Obnovimo našu Zemlju” (“</a:t>
            </a:r>
            <a:r>
              <a:rPr lang="hr-HR" b="1" dirty="0" err="1"/>
              <a:t>Restore</a:t>
            </a:r>
            <a:r>
              <a:rPr lang="hr-HR" b="1" dirty="0"/>
              <a:t> </a:t>
            </a:r>
            <a:r>
              <a:rPr lang="hr-HR" b="1" dirty="0" err="1"/>
              <a:t>Our</a:t>
            </a:r>
            <a:r>
              <a:rPr lang="hr-HR" b="1" dirty="0"/>
              <a:t> </a:t>
            </a:r>
            <a:r>
              <a:rPr lang="hr-HR" b="1" dirty="0" err="1"/>
              <a:t>Earth</a:t>
            </a:r>
            <a:r>
              <a:rPr lang="hr-HR" dirty="0"/>
              <a:t>“). Tema je usredotočena na prirodne procese, nove zelene tehnologije i inovativna razmišljanja koja mogu obnoviti svjetske ekosustave. Na taj način, tema odbacuje mišljenje da su ublažavanje ili prilagodba jedini načini rješavanja klimatskih promjena. Na svakome od nas je da obnovimo Zemlju ne samo zato što nam je stalo do prirodnih ljepota na našem planetu, već zato što na tom planetu živimo. Svima nam je potrebna zdrava Zemlja za opstanak, zdravlje i sreću.</a:t>
            </a:r>
            <a:r>
              <a:rPr lang="hr-HR" b="1" dirty="0"/>
              <a:t> Zdrav planet nije opcija – on je</a:t>
            </a:r>
            <a:r>
              <a:rPr lang="hr-HR" dirty="0"/>
              <a:t> </a:t>
            </a:r>
            <a:r>
              <a:rPr lang="hr-HR" b="1" dirty="0"/>
              <a:t>nužnost</a:t>
            </a:r>
            <a:r>
              <a:rPr lang="hr-HR" dirty="0"/>
              <a:t>!</a:t>
            </a:r>
          </a:p>
          <a:p>
            <a:pPr algn="just"/>
            <a:r>
              <a:rPr lang="hr-HR" dirty="0"/>
              <a:t>Više od milijarde ljudi u 192 zemlje svake godine sudjeluje u aktivnostima povodom Dana planeta Zemlje, što ga čini najvećim građanskim obilježavanjem na svijetu.</a:t>
            </a:r>
          </a:p>
          <a:p>
            <a:pPr algn="just"/>
            <a:r>
              <a:rPr lang="hr-HR" dirty="0"/>
              <a:t>Dan planeta Zemlje prvi put je obilježen 22. travnja 1970. godine u Sjedinjenim Američkim Državama. Službeno se obilježava od 1992. godine, a u Hrvatskoj od 1990. godine.</a:t>
            </a:r>
            <a:endParaRPr lang="hr-HR" dirty="0">
              <a:effectLst/>
            </a:endParaRP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7000" y="3613666"/>
            <a:ext cx="4445000" cy="3068121"/>
          </a:xfrm>
          <a:prstGeom prst="rect">
            <a:avLst/>
          </a:prstGeom>
        </p:spPr>
      </p:pic>
    </p:spTree>
    <p:extLst>
      <p:ext uri="{BB962C8B-B14F-4D97-AF65-F5344CB8AC3E}">
        <p14:creationId xmlns:p14="http://schemas.microsoft.com/office/powerpoint/2010/main" val="106697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Dan žaba</a:t>
            </a:r>
            <a:endParaRPr lang="hr-HR" dirty="0"/>
          </a:p>
        </p:txBody>
      </p:sp>
      <p:sp>
        <p:nvSpPr>
          <p:cNvPr id="3" name="Podnaslov 2"/>
          <p:cNvSpPr>
            <a:spLocks noGrp="1"/>
          </p:cNvSpPr>
          <p:nvPr>
            <p:ph type="subTitle" idx="1"/>
          </p:nvPr>
        </p:nvSpPr>
        <p:spPr/>
        <p:txBody>
          <a:bodyPr/>
          <a:lstStyle/>
          <a:p>
            <a:r>
              <a:rPr lang="hr-HR" dirty="0" smtClean="0"/>
              <a:t>Zadnja subota u travnju….</a:t>
            </a:r>
            <a:endParaRPr lang="hr-HR" dirty="0"/>
          </a:p>
        </p:txBody>
      </p:sp>
    </p:spTree>
    <p:extLst>
      <p:ext uri="{BB962C8B-B14F-4D97-AF65-F5344CB8AC3E}">
        <p14:creationId xmlns:p14="http://schemas.microsoft.com/office/powerpoint/2010/main" val="3945547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397000" y="266700"/>
            <a:ext cx="10414000" cy="2308324"/>
          </a:xfrm>
          <a:prstGeom prst="rect">
            <a:avLst/>
          </a:prstGeom>
        </p:spPr>
        <p:txBody>
          <a:bodyPr wrap="square">
            <a:spAutoFit/>
          </a:bodyPr>
          <a:lstStyle/>
          <a:p>
            <a:r>
              <a:rPr lang="hr-HR" dirty="0"/>
              <a:t>Dan žaba obilježava se zadnje subote u travnju s ciljem skretanja pozornosti na ovu osjetljivu skupinu vodozemaca</a:t>
            </a:r>
            <a:r>
              <a:rPr lang="hr-HR" dirty="0" smtClean="0"/>
              <a:t>.</a:t>
            </a:r>
          </a:p>
          <a:p>
            <a:r>
              <a:rPr lang="hr-HR" dirty="0" smtClean="0"/>
              <a:t> </a:t>
            </a:r>
            <a:r>
              <a:rPr lang="hr-HR" dirty="0"/>
              <a:t>Ponajprije su ugroženi nestankom staništa, što je bilo još izraženije u prošlosti kada se masovno melioriralo</a:t>
            </a:r>
            <a:r>
              <a:rPr lang="hr-HR" dirty="0" smtClean="0"/>
              <a:t>.</a:t>
            </a:r>
          </a:p>
          <a:p>
            <a:r>
              <a:rPr lang="hr-HR" dirty="0" smtClean="0"/>
              <a:t> </a:t>
            </a:r>
            <a:r>
              <a:rPr lang="hr-HR" dirty="0"/>
              <a:t>Žabe su odlični pokazatelji stanja u okolišu jer su vrlo osjetljive na različite vrste zagađenja zbog svoje propusne kože preko koje dijelom i dišu. </a:t>
            </a:r>
            <a:endParaRPr lang="hr-HR" dirty="0" smtClean="0"/>
          </a:p>
          <a:p>
            <a:r>
              <a:rPr lang="hr-HR" dirty="0" smtClean="0"/>
              <a:t>Povećanje </a:t>
            </a:r>
            <a:r>
              <a:rPr lang="hr-HR" dirty="0"/>
              <a:t>globalne temperature uzrokovano klimatskim promjenama također negativno utječe na ovu skupinu zbog intenzivnije dehidracije.</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5650" y="2575024"/>
            <a:ext cx="5600700" cy="4117876"/>
          </a:xfrm>
          <a:prstGeom prst="rect">
            <a:avLst/>
          </a:prstGeom>
        </p:spPr>
      </p:pic>
    </p:spTree>
    <p:extLst>
      <p:ext uri="{BB962C8B-B14F-4D97-AF65-F5344CB8AC3E}">
        <p14:creationId xmlns:p14="http://schemas.microsoft.com/office/powerpoint/2010/main" val="3245208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3048000" y="0"/>
            <a:ext cx="7289800" cy="3170099"/>
          </a:xfrm>
          <a:prstGeom prst="rect">
            <a:avLst/>
          </a:prstGeom>
        </p:spPr>
        <p:txBody>
          <a:bodyPr wrap="square">
            <a:spAutoFit/>
          </a:bodyPr>
          <a:lstStyle/>
          <a:p>
            <a:r>
              <a:rPr lang="hr-HR" sz="4000" b="1" dirty="0"/>
              <a:t>»Što je to život ako čovjek ne može čuti usamljeni ptičji krik ili prepirku žaba noću oko ribnjaka?« – indijanski poglavica </a:t>
            </a:r>
            <a:r>
              <a:rPr lang="hr-HR" sz="4000" b="1" dirty="0" err="1"/>
              <a:t>Seatlle</a:t>
            </a:r>
            <a:r>
              <a:rPr lang="hr-HR" sz="4000" b="1" dirty="0"/>
              <a:t>, 1854</a:t>
            </a:r>
          </a:p>
        </p:txBody>
      </p:sp>
      <p:sp>
        <p:nvSpPr>
          <p:cNvPr id="3" name="Pravokutnik 2"/>
          <p:cNvSpPr/>
          <p:nvPr/>
        </p:nvSpPr>
        <p:spPr>
          <a:xfrm>
            <a:off x="1244600" y="3429000"/>
            <a:ext cx="10414000" cy="1477328"/>
          </a:xfrm>
          <a:prstGeom prst="rect">
            <a:avLst/>
          </a:prstGeom>
        </p:spPr>
        <p:txBody>
          <a:bodyPr wrap="square">
            <a:spAutoFit/>
          </a:bodyPr>
          <a:lstStyle/>
          <a:p>
            <a:endParaRPr lang="hr-HR" i="1" dirty="0" smtClean="0"/>
          </a:p>
          <a:p>
            <a:endParaRPr lang="hr-HR" i="1" dirty="0"/>
          </a:p>
          <a:p>
            <a:endParaRPr lang="hr-HR" i="1" dirty="0" smtClean="0"/>
          </a:p>
          <a:p>
            <a:r>
              <a:rPr lang="hr-HR" i="1" dirty="0" smtClean="0">
                <a:solidFill>
                  <a:srgbClr val="FF0000"/>
                </a:solidFill>
              </a:rPr>
              <a:t>Danas </a:t>
            </a:r>
            <a:r>
              <a:rPr lang="hr-HR" i="1" dirty="0">
                <a:solidFill>
                  <a:srgbClr val="FF0000"/>
                </a:solidFill>
              </a:rPr>
              <a:t>na svijetu živi oko 5.450 vrsta žaba od kojih je prema IUCN-u ugroženo čak 32,5%, a u zadnjem desetljeću 165 vrsta žaba je izumrlo</a:t>
            </a:r>
            <a:endParaRPr lang="hr-HR" dirty="0">
              <a:solidFill>
                <a:srgbClr val="FF0000"/>
              </a:solidFill>
            </a:endParaRPr>
          </a:p>
        </p:txBody>
      </p:sp>
    </p:spTree>
    <p:extLst>
      <p:ext uri="{BB962C8B-B14F-4D97-AF65-F5344CB8AC3E}">
        <p14:creationId xmlns:p14="http://schemas.microsoft.com/office/powerpoint/2010/main" val="1784473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4250" y="0"/>
            <a:ext cx="5143500" cy="6858000"/>
          </a:xfrm>
          <a:prstGeom prst="rect">
            <a:avLst/>
          </a:prstGeom>
        </p:spPr>
      </p:pic>
    </p:spTree>
    <p:extLst>
      <p:ext uri="{BB962C8B-B14F-4D97-AF65-F5344CB8AC3E}">
        <p14:creationId xmlns:p14="http://schemas.microsoft.com/office/powerpoint/2010/main" val="2994920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812800" y="1967637"/>
            <a:ext cx="11112500" cy="2246769"/>
          </a:xfrm>
          <a:prstGeom prst="rect">
            <a:avLst/>
          </a:prstGeom>
        </p:spPr>
        <p:txBody>
          <a:bodyPr wrap="square">
            <a:spAutoFit/>
          </a:bodyPr>
          <a:lstStyle/>
          <a:p>
            <a:r>
              <a:rPr lang="hr-HR" sz="2800" dirty="0"/>
              <a:t>Dan žaba – </a:t>
            </a:r>
            <a:r>
              <a:rPr lang="hr-HR" sz="2800" i="1" dirty="0"/>
              <a:t>Save </a:t>
            </a:r>
            <a:r>
              <a:rPr lang="hr-HR" sz="2800" i="1" dirty="0" err="1"/>
              <a:t>The</a:t>
            </a:r>
            <a:r>
              <a:rPr lang="hr-HR" sz="2800" i="1" dirty="0"/>
              <a:t> </a:t>
            </a:r>
            <a:r>
              <a:rPr lang="hr-HR" sz="2800" i="1" dirty="0" err="1"/>
              <a:t>Frogs</a:t>
            </a:r>
            <a:r>
              <a:rPr lang="hr-HR" sz="2800" i="1" dirty="0"/>
              <a:t> </a:t>
            </a:r>
            <a:r>
              <a:rPr lang="hr-HR" sz="2800" i="1" dirty="0" err="1"/>
              <a:t>Day</a:t>
            </a:r>
            <a:r>
              <a:rPr lang="hr-HR" sz="2800" dirty="0"/>
              <a:t> obilježava se od 2008. godine zadnju subotu u travnju u zemljama diljem svijeta, zahvaljujući američkoj dobrotvornoj organizaciji </a:t>
            </a:r>
            <a:r>
              <a:rPr lang="hr-HR" sz="2800" i="1" dirty="0"/>
              <a:t>SAVE THE FROGS! </a:t>
            </a:r>
            <a:r>
              <a:rPr lang="hr-HR" sz="2800" dirty="0"/>
              <a:t>Glavni cilj projekta je osvještavanje javnosti o pitanju izumiranja i ugroženosti žaba te akcije za njihovo očuvanje.</a:t>
            </a:r>
          </a:p>
        </p:txBody>
      </p:sp>
    </p:spTree>
    <p:extLst>
      <p:ext uri="{BB962C8B-B14F-4D97-AF65-F5344CB8AC3E}">
        <p14:creationId xmlns:p14="http://schemas.microsoft.com/office/powerpoint/2010/main" val="3569545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Svjetski dan drveća</a:t>
            </a:r>
            <a:endParaRPr lang="hr-HR" dirty="0"/>
          </a:p>
        </p:txBody>
      </p:sp>
      <p:sp>
        <p:nvSpPr>
          <p:cNvPr id="3" name="Podnaslov 2"/>
          <p:cNvSpPr>
            <a:spLocks noGrp="1"/>
          </p:cNvSpPr>
          <p:nvPr>
            <p:ph type="subTitle" idx="1"/>
          </p:nvPr>
        </p:nvSpPr>
        <p:spPr/>
        <p:txBody>
          <a:bodyPr>
            <a:normAutofit/>
          </a:bodyPr>
          <a:lstStyle/>
          <a:p>
            <a:r>
              <a:rPr lang="hr-HR" sz="3600" dirty="0" smtClean="0"/>
              <a:t>25. travanj</a:t>
            </a:r>
            <a:endParaRPr lang="hr-HR" sz="3600" dirty="0"/>
          </a:p>
        </p:txBody>
      </p:sp>
    </p:spTree>
    <p:extLst>
      <p:ext uri="{BB962C8B-B14F-4D97-AF65-F5344CB8AC3E}">
        <p14:creationId xmlns:p14="http://schemas.microsoft.com/office/powerpoint/2010/main" val="3784483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736600" y="1714500"/>
            <a:ext cx="11188700" cy="3693319"/>
          </a:xfrm>
          <a:prstGeom prst="rect">
            <a:avLst/>
          </a:prstGeom>
        </p:spPr>
        <p:txBody>
          <a:bodyPr wrap="square">
            <a:spAutoFit/>
          </a:bodyPr>
          <a:lstStyle/>
          <a:p>
            <a:r>
              <a:rPr lang="hr-HR" dirty="0"/>
              <a:t>Drvo je važan dio prirodnog krajolika, uklanja ugljični dioksid, smanjuje eroziju, utječe na klimu, čuva vodu u tlu, proizvodi kisik, osigurava lijek, pruža plod. Ima i ulogu ukrasne biljke u okućnicama, parkovima. Stanište je brojnim pticama i životinjama, ali je i izvor hrane za ljude (voćke i sl.). Od drva se proizvode papiri, balzami, tanin, lijekovi, biljne smole, eterična ulja, i dr. Drveće je rasprostranjeno po cijeloj kopnenoj površini zemlje. Drveće ne raste jedino na onim područjima gdje vladaju ekstremni klimatski uvjeti poput trajno zaleđenih prostora, pustinja, na izuzetno visokim nadmorskim visinama.</a:t>
            </a:r>
          </a:p>
          <a:p>
            <a:r>
              <a:rPr lang="hr-HR" dirty="0"/>
              <a:t/>
            </a:r>
            <a:br>
              <a:rPr lang="hr-HR" dirty="0"/>
            </a:br>
            <a:r>
              <a:rPr lang="hr-HR" dirty="0"/>
              <a:t>Diljem svijeta raste do 100.000 raznih vrsta drveća, što čini oko 25 % svih živih biljnih vrsta na Zemlji. Kao najstarije stablo u Europi (opsega oko 52 metra), spominje se kesten iz šume </a:t>
            </a:r>
            <a:r>
              <a:rPr lang="hr-HR" dirty="0" err="1"/>
              <a:t>Carpineto</a:t>
            </a:r>
            <a:r>
              <a:rPr lang="hr-HR" dirty="0"/>
              <a:t> na istočnoj strani vulkana Etna, starosti oko 2000 godina. Godine 1965. proglašen je nacionalnim spomenikom i pod zaštitom je </a:t>
            </a:r>
            <a:r>
              <a:rPr lang="hr-HR" dirty="0" err="1"/>
              <a:t>Unesco-a</a:t>
            </a:r>
            <a:r>
              <a:rPr lang="hr-HR" dirty="0"/>
              <a:t>. Najstarije poznato stablo u svijetu koje je zasadio čovjek, smokva je starosti 2293 godine iz </a:t>
            </a:r>
            <a:r>
              <a:rPr lang="hr-HR" dirty="0" err="1"/>
              <a:t>Anuradhapure</a:t>
            </a:r>
            <a:r>
              <a:rPr lang="hr-HR" dirty="0"/>
              <a:t> u Šri Lanki.</a:t>
            </a:r>
          </a:p>
        </p:txBody>
      </p:sp>
    </p:spTree>
    <p:extLst>
      <p:ext uri="{BB962C8B-B14F-4D97-AF65-F5344CB8AC3E}">
        <p14:creationId xmlns:p14="http://schemas.microsoft.com/office/powerpoint/2010/main" val="1971668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749300" y="197346"/>
            <a:ext cx="11226800" cy="4247317"/>
          </a:xfrm>
          <a:prstGeom prst="rect">
            <a:avLst/>
          </a:prstGeom>
        </p:spPr>
        <p:txBody>
          <a:bodyPr wrap="square">
            <a:spAutoFit/>
          </a:bodyPr>
          <a:lstStyle/>
          <a:p>
            <a:r>
              <a:rPr lang="hr-HR" dirty="0"/>
              <a:t>U Hrvatskoj, </a:t>
            </a:r>
            <a:r>
              <a:rPr lang="hr-HR" dirty="0" err="1"/>
              <a:t>Gupčeva</a:t>
            </a:r>
            <a:r>
              <a:rPr lang="hr-HR" dirty="0"/>
              <a:t> lipa u Gornjoj Stubici starija je od Seljačke bune koja se zbila 1573.godine. Visoka je devet metara, opseg debla iznosi 4,90 metara, a prsni promjer iznosi 1,57 m. Godine 1957. Proglašena je spomenikom prirode i stavljena pod zaštitu države.</a:t>
            </a:r>
          </a:p>
          <a:p>
            <a:r>
              <a:rPr lang="hr-HR" dirty="0"/>
              <a:t/>
            </a:r>
            <a:br>
              <a:rPr lang="hr-HR" dirty="0"/>
            </a:br>
            <a:r>
              <a:rPr lang="hr-HR" dirty="0"/>
              <a:t>„Belina lipa“ u Visokom, stara je preko 700 godina. Visoka je 20 m, s opsegom od 8,90 metara te prsnim promjerom 2,82 metara. Upisana je u registar posebno zaštićenih objekata prirode 1966. godine.</a:t>
            </a:r>
          </a:p>
          <a:p>
            <a:r>
              <a:rPr lang="hr-HR" dirty="0"/>
              <a:t/>
            </a:r>
            <a:br>
              <a:rPr lang="hr-HR" dirty="0"/>
            </a:br>
            <a:r>
              <a:rPr lang="hr-HR" dirty="0"/>
              <a:t>Drvo ginka u Daruvaru, nazvano Adam iz milja, najveće je i najstarije u Hrvatskoj te ujedno drugo najstarije u Europi. On svojom raskošnom krošnjom i opsegom debla većim od sedam metara uživa zaštitu kao hortikulturni spomenik kao pojedinačno stablo.</a:t>
            </a:r>
          </a:p>
          <a:p>
            <a:r>
              <a:rPr lang="hr-HR" dirty="0"/>
              <a:t/>
            </a:r>
            <a:br>
              <a:rPr lang="hr-HR" dirty="0"/>
            </a:br>
            <a:r>
              <a:rPr lang="hr-HR" dirty="0"/>
              <a:t>Drveće čini najsloženiji ekosustav na našem planetu. Sve veći broj ljudi postaje svjestan drugih, naizgled statičnih živih bića oko sebe i načina na koji ona funkcioniraju. Čovjek treba osvijestiti i vlastiti utjecaj na drvo, a potom i na cijeli okoliš</a:t>
            </a:r>
          </a:p>
        </p:txBody>
      </p:sp>
    </p:spTree>
    <p:extLst>
      <p:ext uri="{BB962C8B-B14F-4D97-AF65-F5344CB8AC3E}">
        <p14:creationId xmlns:p14="http://schemas.microsoft.com/office/powerpoint/2010/main" val="1655168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SVJETSKI DAN ZDRAVLJA</a:t>
            </a:r>
            <a:endParaRPr lang="hr-HR" dirty="0"/>
          </a:p>
        </p:txBody>
      </p:sp>
      <p:sp>
        <p:nvSpPr>
          <p:cNvPr id="3" name="Podnaslov 2"/>
          <p:cNvSpPr>
            <a:spLocks noGrp="1"/>
          </p:cNvSpPr>
          <p:nvPr>
            <p:ph type="subTitle" idx="1"/>
          </p:nvPr>
        </p:nvSpPr>
        <p:spPr/>
        <p:txBody>
          <a:bodyPr>
            <a:normAutofit/>
          </a:bodyPr>
          <a:lstStyle/>
          <a:p>
            <a:r>
              <a:rPr lang="hr-HR" sz="5400" dirty="0" smtClean="0">
                <a:solidFill>
                  <a:srgbClr val="FF0000"/>
                </a:solidFill>
              </a:rPr>
              <a:t>7. TRAVANJ</a:t>
            </a:r>
            <a:endParaRPr lang="hr-HR" sz="5400" dirty="0">
              <a:solidFill>
                <a:srgbClr val="FF0000"/>
              </a:solidFill>
            </a:endParaRPr>
          </a:p>
        </p:txBody>
      </p:sp>
    </p:spTree>
    <p:extLst>
      <p:ext uri="{BB962C8B-B14F-4D97-AF65-F5344CB8AC3E}">
        <p14:creationId xmlns:p14="http://schemas.microsoft.com/office/powerpoint/2010/main" val="1527227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3048000" y="190500"/>
            <a:ext cx="6972300" cy="1200329"/>
          </a:xfrm>
          <a:prstGeom prst="rect">
            <a:avLst/>
          </a:prstGeom>
        </p:spPr>
        <p:txBody>
          <a:bodyPr wrap="square">
            <a:spAutoFit/>
          </a:bodyPr>
          <a:lstStyle/>
          <a:p>
            <a:r>
              <a:rPr lang="hr-HR" b="1" dirty="0"/>
              <a:t>Drveće može bez čovjeka, ali čovjek bez DRVEĆA ne može !</a:t>
            </a:r>
            <a:endParaRPr lang="hr-HR" dirty="0"/>
          </a:p>
          <a:p>
            <a:r>
              <a:rPr lang="hr-HR" dirty="0"/>
              <a:t/>
            </a:r>
            <a:br>
              <a:rPr lang="hr-HR" dirty="0"/>
            </a:br>
            <a:r>
              <a:rPr lang="hr-HR" b="1" dirty="0"/>
              <a:t>Zato - kad već iz životnih razloga ne možemo zagrliti jedni druge - ZAGRLITE DRVO !</a:t>
            </a:r>
            <a:endParaRPr lang="hr-HR" dirty="0"/>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1714500"/>
            <a:ext cx="7594600" cy="4953000"/>
          </a:xfrm>
          <a:prstGeom prst="rect">
            <a:avLst/>
          </a:prstGeom>
        </p:spPr>
      </p:pic>
    </p:spTree>
    <p:extLst>
      <p:ext uri="{BB962C8B-B14F-4D97-AF65-F5344CB8AC3E}">
        <p14:creationId xmlns:p14="http://schemas.microsoft.com/office/powerpoint/2010/main" val="553627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Dan obnovljivih izvora energije</a:t>
            </a:r>
            <a:endParaRPr lang="hr-HR" dirty="0"/>
          </a:p>
        </p:txBody>
      </p:sp>
      <p:sp>
        <p:nvSpPr>
          <p:cNvPr id="3" name="Podnaslov 2"/>
          <p:cNvSpPr>
            <a:spLocks noGrp="1"/>
          </p:cNvSpPr>
          <p:nvPr>
            <p:ph type="subTitle" idx="1"/>
          </p:nvPr>
        </p:nvSpPr>
        <p:spPr/>
        <p:txBody>
          <a:bodyPr>
            <a:normAutofit/>
          </a:bodyPr>
          <a:lstStyle/>
          <a:p>
            <a:r>
              <a:rPr lang="hr-HR" sz="3600" dirty="0" smtClean="0"/>
              <a:t>26. travanj</a:t>
            </a:r>
            <a:endParaRPr lang="hr-HR" sz="3600" dirty="0"/>
          </a:p>
        </p:txBody>
      </p:sp>
    </p:spTree>
    <p:extLst>
      <p:ext uri="{BB962C8B-B14F-4D97-AF65-F5344CB8AC3E}">
        <p14:creationId xmlns:p14="http://schemas.microsoft.com/office/powerpoint/2010/main" val="3142684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524000" y="101600"/>
            <a:ext cx="9017000" cy="923330"/>
          </a:xfrm>
          <a:prstGeom prst="rect">
            <a:avLst/>
          </a:prstGeom>
        </p:spPr>
        <p:txBody>
          <a:bodyPr wrap="square">
            <a:spAutoFit/>
          </a:bodyPr>
          <a:lstStyle/>
          <a:p>
            <a:r>
              <a:rPr lang="hr-HR" b="1" dirty="0"/>
              <a:t>Svjetski dan obnovljivih izvora energije obilježava se svake godine 26. travnja s ciljem da se osvijesti potreba za istraživanjem i primjenom obnovljivih izvora energije – vjetra, sunca, vode, biomase, geotermalnih izvora.</a:t>
            </a:r>
            <a:endParaRPr lang="hr-HR" dirty="0"/>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3700" y="2482596"/>
            <a:ext cx="6731000" cy="3905504"/>
          </a:xfrm>
          <a:prstGeom prst="rect">
            <a:avLst/>
          </a:prstGeom>
        </p:spPr>
      </p:pic>
    </p:spTree>
    <p:extLst>
      <p:ext uri="{BB962C8B-B14F-4D97-AF65-F5344CB8AC3E}">
        <p14:creationId xmlns:p14="http://schemas.microsoft.com/office/powerpoint/2010/main" val="1624475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647700" y="114300"/>
            <a:ext cx="10579100" cy="2031325"/>
          </a:xfrm>
          <a:prstGeom prst="rect">
            <a:avLst/>
          </a:prstGeom>
        </p:spPr>
        <p:txBody>
          <a:bodyPr wrap="square">
            <a:spAutoFit/>
          </a:bodyPr>
          <a:lstStyle/>
          <a:p>
            <a:r>
              <a:rPr lang="hr-HR" dirty="0"/>
              <a:t>Kriza izazvana </a:t>
            </a:r>
            <a:r>
              <a:rPr lang="hr-HR" dirty="0" err="1"/>
              <a:t>pandemijom</a:t>
            </a:r>
            <a:r>
              <a:rPr lang="hr-HR" dirty="0"/>
              <a:t> </a:t>
            </a:r>
            <a:r>
              <a:rPr lang="hr-HR" dirty="0" err="1"/>
              <a:t>koronavirusa</a:t>
            </a:r>
            <a:r>
              <a:rPr lang="hr-HR" dirty="0"/>
              <a:t> ukazala je na duboko ugrađene ranjivosti svakog gospodarstva, no kao i svaka kriza iznjedrila je i nešto dobro – dala nam je priliku da vidimo kako bi izgledao svijet okrenut čistoj energiji i poticaj da se jače okrenemo korištenju domaćih resursa. Pokazala nam je put prema održivoj budućnosti! </a:t>
            </a:r>
          </a:p>
          <a:p>
            <a:r>
              <a:rPr lang="hr-HR" dirty="0"/>
              <a:t>Taj put uključuje i poticanje proizvodnje čiste energije – one iz obnovljivih izvora kojima Hrvatska obiluje i čije bi znatnije iskorištavanje omogućilo brži gospodarski razvoj uz pozitivan učinak na zaštitu okoliša te smanjenje uvozne ovisnosti. </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7200" y="2145625"/>
            <a:ext cx="8928100" cy="4496475"/>
          </a:xfrm>
          <a:prstGeom prst="rect">
            <a:avLst/>
          </a:prstGeom>
        </p:spPr>
      </p:pic>
    </p:spTree>
    <p:extLst>
      <p:ext uri="{BB962C8B-B14F-4D97-AF65-F5344CB8AC3E}">
        <p14:creationId xmlns:p14="http://schemas.microsoft.com/office/powerpoint/2010/main" val="2424487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241300" y="1333500"/>
            <a:ext cx="11861800" cy="2308324"/>
          </a:xfrm>
          <a:prstGeom prst="rect">
            <a:avLst/>
          </a:prstGeom>
        </p:spPr>
        <p:txBody>
          <a:bodyPr wrap="square">
            <a:spAutoFit/>
          </a:bodyPr>
          <a:lstStyle/>
          <a:p>
            <a:r>
              <a:rPr lang="hr-HR" dirty="0"/>
              <a:t>Svjetski dan zdravlja. Svjetska zdravstvena organizacija od 1950. godine obilježava Svjetski dan zdravlja kao dan podizanja svijesti o određenoj zdravstvenoj temi koja je u tom trenutku obilježena kao prioritetna i zahtijeva pojačane napore.</a:t>
            </a:r>
          </a:p>
          <a:p>
            <a:r>
              <a:rPr lang="hr-HR" dirty="0"/>
              <a:t>Tijekom posljednjih 50 godina pažnja je usmjerena na važne zdravstvene probleme kao što su mentalno zdravlje, majčinstvo,  briga o djeci i klimatske promjene, a obilježavanje ovog dana uključuje različite aktivnosti kojima se usmjerava pažnja na najvažnije aspekte zdravlja na globalnoj razini.</a:t>
            </a:r>
          </a:p>
          <a:p>
            <a:r>
              <a:rPr lang="hr-HR" dirty="0"/>
              <a:t>S ciljem iskorjenjivanja nejednakosti u zdravstvu, </a:t>
            </a:r>
            <a:r>
              <a:rPr lang="hr-HR" dirty="0">
                <a:hlinkClick r:id="rId2"/>
              </a:rPr>
              <a:t>SZO ovogodišnji Svjetski dan zdravlja</a:t>
            </a:r>
            <a:r>
              <a:rPr lang="hr-HR" dirty="0"/>
              <a:t> obilježava pod sloganom </a:t>
            </a:r>
            <a:r>
              <a:rPr lang="hr-HR" b="1" dirty="0"/>
              <a:t>”gradimo pravedniji i zdraviji svijet”</a:t>
            </a:r>
            <a:r>
              <a:rPr lang="hr-HR" dirty="0"/>
              <a:t>. </a:t>
            </a:r>
          </a:p>
        </p:txBody>
      </p:sp>
      <p:pic>
        <p:nvPicPr>
          <p:cNvPr id="3" name="Slika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3784600"/>
            <a:ext cx="5791200" cy="3073400"/>
          </a:xfrm>
          <a:prstGeom prst="rect">
            <a:avLst/>
          </a:prstGeom>
        </p:spPr>
      </p:pic>
    </p:spTree>
    <p:extLst>
      <p:ext uri="{BB962C8B-B14F-4D97-AF65-F5344CB8AC3E}">
        <p14:creationId xmlns:p14="http://schemas.microsoft.com/office/powerpoint/2010/main" val="116861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b="1" dirty="0"/>
              <a:t>Medicinske sestre i primalje – ključne činjenice</a:t>
            </a:r>
            <a:br>
              <a:rPr lang="hr-HR" b="1" dirty="0"/>
            </a:br>
            <a:endParaRPr lang="hr-HR" dirty="0"/>
          </a:p>
        </p:txBody>
      </p:sp>
      <p:sp>
        <p:nvSpPr>
          <p:cNvPr id="4" name="Rezervirano mjesto teksta 3"/>
          <p:cNvSpPr>
            <a:spLocks noGrp="1"/>
          </p:cNvSpPr>
          <p:nvPr>
            <p:ph type="body" sz="half" idx="2"/>
          </p:nvPr>
        </p:nvSpPr>
        <p:spPr>
          <a:xfrm>
            <a:off x="1727200" y="5130800"/>
            <a:ext cx="10464800" cy="1638300"/>
          </a:xfrm>
        </p:spPr>
        <p:txBody>
          <a:bodyPr>
            <a:noAutofit/>
          </a:bodyPr>
          <a:lstStyle/>
          <a:p>
            <a:r>
              <a:rPr lang="hr-HR" sz="1400" dirty="0" smtClean="0"/>
              <a:t>Prema podacima SZO, sestre i primalje čine blizu 50% radne snage u zdravstvu. U svijetu vlada njihova nestašica, tj. procjenjuje se da svjetskom zdravstvu nedostaje 50% ove radne snage. Najviše ih nedostaje u Sjeveroistočnoj Aziji i Africi. A svijet će do 2030. godine </a:t>
            </a:r>
            <a:r>
              <a:rPr lang="hr-HR" sz="1400" dirty="0" smtClean="0">
                <a:hlinkClick r:id="rId2"/>
              </a:rPr>
              <a:t>trebati još 9 milijuna medicinskih sestara i primalja</a:t>
            </a:r>
            <a:r>
              <a:rPr lang="hr-HR" sz="1400" dirty="0" smtClean="0"/>
              <a:t>. Medicinske sestre igraju kritičnu ulogu u promociji zdravlja, zaštiti od bolesti i provedbi primarne medicinske skrbi. One osiguravaju potrebnu njegu u hitnim slučajevima i bit će ključan čimbenik u ostvarenju univerzalnog prava na liječenje. </a:t>
            </a:r>
          </a:p>
          <a:p>
            <a:r>
              <a:rPr lang="hr-HR" sz="1400" dirty="0"/>
              <a:t>https://www.adiva.hr/zdravlje/zanimljivosti-i-savjeti/svjetski-dan-zdravlja-u-znak-podrske-medicinskim-sestrama-i-primaljama/</a:t>
            </a:r>
          </a:p>
        </p:txBody>
      </p:sp>
      <p:pic>
        <p:nvPicPr>
          <p:cNvPr id="7" name="Rezervirano mjesto slike 6"/>
          <p:cNvPicPr>
            <a:picLocks noGrp="1" noChangeAspect="1"/>
          </p:cNvPicPr>
          <p:nvPr>
            <p:ph type="pic" idx="1"/>
          </p:nvPr>
        </p:nvPicPr>
        <p:blipFill>
          <a:blip r:embed="rId3">
            <a:extLst>
              <a:ext uri="{28A0092B-C50C-407E-A947-70E740481C1C}">
                <a14:useLocalDpi xmlns:a14="http://schemas.microsoft.com/office/drawing/2010/main" val="0"/>
              </a:ext>
            </a:extLst>
          </a:blip>
          <a:srcRect t="19736" b="19736"/>
          <a:stretch>
            <a:fillRect/>
          </a:stretch>
        </p:blipFill>
        <p:spPr>
          <a:xfrm>
            <a:off x="1727200" y="634965"/>
            <a:ext cx="9777412" cy="3854970"/>
          </a:xfrm>
        </p:spPr>
      </p:pic>
    </p:spTree>
    <p:extLst>
      <p:ext uri="{BB962C8B-B14F-4D97-AF65-F5344CB8AC3E}">
        <p14:creationId xmlns:p14="http://schemas.microsoft.com/office/powerpoint/2010/main" val="859775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1800" y="368300"/>
            <a:ext cx="8940800" cy="6096000"/>
          </a:xfrm>
          <a:prstGeom prst="rect">
            <a:avLst/>
          </a:prstGeom>
        </p:spPr>
      </p:pic>
    </p:spTree>
    <p:extLst>
      <p:ext uri="{BB962C8B-B14F-4D97-AF65-F5344CB8AC3E}">
        <p14:creationId xmlns:p14="http://schemas.microsoft.com/office/powerpoint/2010/main" val="2804184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b="1" dirty="0" smtClean="0"/>
              <a:t>Dan zaštite od buke</a:t>
            </a:r>
            <a:endParaRPr lang="hr-HR" b="1" dirty="0"/>
          </a:p>
        </p:txBody>
      </p:sp>
      <p:sp>
        <p:nvSpPr>
          <p:cNvPr id="3" name="Podnaslov 2"/>
          <p:cNvSpPr>
            <a:spLocks noGrp="1"/>
          </p:cNvSpPr>
          <p:nvPr>
            <p:ph type="subTitle" idx="1"/>
          </p:nvPr>
        </p:nvSpPr>
        <p:spPr/>
        <p:txBody>
          <a:bodyPr>
            <a:normAutofit/>
          </a:bodyPr>
          <a:lstStyle/>
          <a:p>
            <a:r>
              <a:rPr lang="hr-HR" sz="6600" dirty="0" smtClean="0"/>
              <a:t>20. travanj</a:t>
            </a:r>
            <a:endParaRPr lang="hr-HR" sz="6600" dirty="0"/>
          </a:p>
        </p:txBody>
      </p:sp>
    </p:spTree>
    <p:extLst>
      <p:ext uri="{BB962C8B-B14F-4D97-AF65-F5344CB8AC3E}">
        <p14:creationId xmlns:p14="http://schemas.microsoft.com/office/powerpoint/2010/main" val="2562343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524000" y="203200"/>
            <a:ext cx="9931400" cy="2862322"/>
          </a:xfrm>
          <a:prstGeom prst="rect">
            <a:avLst/>
          </a:prstGeom>
        </p:spPr>
        <p:txBody>
          <a:bodyPr wrap="square">
            <a:spAutoFit/>
          </a:bodyPr>
          <a:lstStyle/>
          <a:p>
            <a:r>
              <a:rPr lang="hr-HR" b="1" dirty="0"/>
              <a:t>Međunarodni dan zaštite od buke, koji se obilježava 20. travnja, ima za cilj upozoriti na važnost svakodnevne zaštite od buke kako bi se očuvalo zdravlje ljudi.</a:t>
            </a:r>
            <a:br>
              <a:rPr lang="hr-HR" b="1" dirty="0"/>
            </a:br>
            <a:r>
              <a:rPr lang="hr-HR" b="1" dirty="0"/>
              <a:t/>
            </a:r>
            <a:br>
              <a:rPr lang="hr-HR" b="1" dirty="0"/>
            </a:br>
            <a:r>
              <a:rPr lang="hr-HR" b="1" dirty="0"/>
              <a:t>Buka je čimbenik koji može imati štetne posljedice po javno zdravlje. Na čovjeka djeluje izravno i neizravno, izazivajući umor i smanjenje radne sposobnosti, ometa sporazumijevanje, koncentraciju, odmor i san</a:t>
            </a:r>
            <a:r>
              <a:rPr lang="hr-HR" b="1" dirty="0" smtClean="0"/>
              <a:t>.</a:t>
            </a:r>
          </a:p>
          <a:p>
            <a:endParaRPr lang="hr-HR" b="1" dirty="0"/>
          </a:p>
          <a:p>
            <a:endParaRPr lang="hr-HR" b="1" dirty="0" smtClean="0"/>
          </a:p>
          <a:p>
            <a:r>
              <a:rPr lang="hr-HR" b="1" dirty="0"/>
              <a:t/>
            </a:r>
            <a:br>
              <a:rPr lang="hr-HR" b="1" dirty="0"/>
            </a:br>
            <a:r>
              <a:rPr lang="hr-HR" b="1" dirty="0"/>
              <a:t>https://zdravstvo.gov.hr/vijesti/medjunarodni-dan-zastite-od-buke/535</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7800" y="3353816"/>
            <a:ext cx="3581400" cy="3021584"/>
          </a:xfrm>
          <a:prstGeom prst="rect">
            <a:avLst/>
          </a:prstGeom>
        </p:spPr>
      </p:pic>
    </p:spTree>
    <p:extLst>
      <p:ext uri="{BB962C8B-B14F-4D97-AF65-F5344CB8AC3E}">
        <p14:creationId xmlns:p14="http://schemas.microsoft.com/office/powerpoint/2010/main" val="2084814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89213" y="4489936"/>
            <a:ext cx="8915400" cy="356384"/>
          </a:xfrm>
        </p:spPr>
        <p:txBody>
          <a:bodyPr>
            <a:normAutofit fontScale="90000"/>
          </a:bodyPr>
          <a:lstStyle/>
          <a:p>
            <a:r>
              <a:rPr lang="hr-HR" dirty="0"/>
              <a:t>https://</a:t>
            </a:r>
            <a:r>
              <a:rPr lang="hr-HR" dirty="0" smtClean="0"/>
              <a:t>www.zzjz-sk.hr/novosti/medunarodni-dan-zastite-od-buke</a:t>
            </a:r>
            <a:endParaRPr lang="hr-HR" dirty="0"/>
          </a:p>
        </p:txBody>
      </p:sp>
      <p:pic>
        <p:nvPicPr>
          <p:cNvPr id="5" name="Rezervirano mjesto slike 4"/>
          <p:cNvPicPr>
            <a:picLocks noGrp="1" noChangeAspect="1"/>
          </p:cNvPicPr>
          <p:nvPr>
            <p:ph type="pic" idx="1"/>
          </p:nvPr>
        </p:nvPicPr>
        <p:blipFill>
          <a:blip r:embed="rId2">
            <a:extLst>
              <a:ext uri="{28A0092B-C50C-407E-A947-70E740481C1C}">
                <a14:useLocalDpi xmlns:a14="http://schemas.microsoft.com/office/drawing/2010/main" val="0"/>
              </a:ext>
            </a:extLst>
          </a:blip>
          <a:srcRect t="17575" b="17575"/>
          <a:stretch>
            <a:fillRect/>
          </a:stretch>
        </p:blipFill>
        <p:spPr/>
      </p:pic>
      <p:sp>
        <p:nvSpPr>
          <p:cNvPr id="4" name="Rezervirano mjesto teksta 3"/>
          <p:cNvSpPr>
            <a:spLocks noGrp="1"/>
          </p:cNvSpPr>
          <p:nvPr>
            <p:ph type="body" sz="half" idx="2"/>
          </p:nvPr>
        </p:nvSpPr>
        <p:spPr>
          <a:xfrm>
            <a:off x="2589213" y="4953000"/>
            <a:ext cx="8915400" cy="1905000"/>
          </a:xfrm>
        </p:spPr>
        <p:txBody>
          <a:bodyPr>
            <a:normAutofit/>
          </a:bodyPr>
          <a:lstStyle/>
          <a:p>
            <a:r>
              <a:rPr lang="hr-HR" b="1" dirty="0"/>
              <a:t>Iako postoje individualne razlike u reakcijama na prekomjeran zvučni podražaj, ovisno o razini i frekvenciji buke, kao i vremenu izloženosti, oštećenja koja nastaju mogu biti privremena i trajna.</a:t>
            </a:r>
          </a:p>
          <a:p>
            <a:r>
              <a:rPr lang="hr-HR" b="1" dirty="0"/>
              <a:t>Posljedice djelovanja buke na ljude mogu se podijeliti na :</a:t>
            </a:r>
          </a:p>
          <a:p>
            <a:r>
              <a:rPr lang="hr-HR" b="1" dirty="0"/>
              <a:t>1. NAGLUHOST I GLUHOĆA. Oštećenja sluha bukom su najčešće profesionalna i nastaju u kontinuiranoj izloženosti buci iznad 90 decibela .</a:t>
            </a:r>
            <a:br>
              <a:rPr lang="hr-HR" b="1" dirty="0"/>
            </a:br>
            <a:r>
              <a:rPr lang="hr-HR" b="1" dirty="0"/>
              <a:t>2. NEUROVEGETATIVN E REAKCIJE (hipertenzija, endokrinološki i poremećaji metabolizma)</a:t>
            </a:r>
            <a:br>
              <a:rPr lang="hr-HR" b="1" dirty="0"/>
            </a:br>
            <a:r>
              <a:rPr lang="hr-HR" b="1" dirty="0"/>
              <a:t>3. UMOR I PSIHIČKE REAKCIJE (razdražljivost, smanjenje koncentracije, ometanje sna)</a:t>
            </a:r>
            <a:br>
              <a:rPr lang="hr-HR" b="1" dirty="0"/>
            </a:br>
            <a:r>
              <a:rPr lang="hr-HR" b="1" dirty="0"/>
              <a:t>4. SMANJNJE RADNE I ŽIVOTNE SPOSOBNOSTI.</a:t>
            </a:r>
          </a:p>
          <a:p>
            <a:endParaRPr lang="hr-HR" dirty="0"/>
          </a:p>
        </p:txBody>
      </p:sp>
    </p:spTree>
    <p:extLst>
      <p:ext uri="{BB962C8B-B14F-4D97-AF65-F5344CB8AC3E}">
        <p14:creationId xmlns:p14="http://schemas.microsoft.com/office/powerpoint/2010/main" val="1361746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1300" y="203200"/>
            <a:ext cx="9664699" cy="5715000"/>
          </a:xfrm>
          <a:prstGeom prst="rect">
            <a:avLst/>
          </a:prstGeom>
        </p:spPr>
      </p:pic>
    </p:spTree>
    <p:extLst>
      <p:ext uri="{BB962C8B-B14F-4D97-AF65-F5344CB8AC3E}">
        <p14:creationId xmlns:p14="http://schemas.microsoft.com/office/powerpoint/2010/main" val="4017525577"/>
      </p:ext>
    </p:extLst>
  </p:cSld>
  <p:clrMapOvr>
    <a:masterClrMapping/>
  </p:clrMapOvr>
</p:sld>
</file>

<file path=ppt/theme/theme1.xml><?xml version="1.0" encoding="utf-8"?>
<a:theme xmlns:a="http://schemas.openxmlformats.org/drawingml/2006/main" name="Prame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34</TotalTime>
  <Words>905</Words>
  <Application>Microsoft Office PowerPoint</Application>
  <PresentationFormat>Široki zaslon</PresentationFormat>
  <Paragraphs>53</Paragraphs>
  <Slides>23</Slides>
  <Notes>0</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23</vt:i4>
      </vt:variant>
    </vt:vector>
  </HeadingPairs>
  <TitlesOfParts>
    <vt:vector size="28" baseType="lpstr">
      <vt:lpstr>Arabic Typesetting</vt:lpstr>
      <vt:lpstr>Arial</vt:lpstr>
      <vt:lpstr>Century Gothic</vt:lpstr>
      <vt:lpstr>Wingdings 3</vt:lpstr>
      <vt:lpstr>Pramen</vt:lpstr>
      <vt:lpstr>EKO TRAVANJ</vt:lpstr>
      <vt:lpstr>SVJETSKI DAN ZDRAVLJA</vt:lpstr>
      <vt:lpstr>PowerPointova prezentacija</vt:lpstr>
      <vt:lpstr>Medicinske sestre i primalje – ključne činjenice </vt:lpstr>
      <vt:lpstr>PowerPointova prezentacija</vt:lpstr>
      <vt:lpstr>Dan zaštite od buke</vt:lpstr>
      <vt:lpstr>PowerPointova prezentacija</vt:lpstr>
      <vt:lpstr>https://www.zzjz-sk.hr/novosti/medunarodni-dan-zastite-od-buke</vt:lpstr>
      <vt:lpstr>PowerPointova prezentacija</vt:lpstr>
      <vt:lpstr>Dan planeta zemlje</vt:lpstr>
      <vt:lpstr>PowerPointova prezentacija</vt:lpstr>
      <vt:lpstr>Dan žaba</vt:lpstr>
      <vt:lpstr>PowerPointova prezentacija</vt:lpstr>
      <vt:lpstr>PowerPointova prezentacija</vt:lpstr>
      <vt:lpstr>PowerPointova prezentacija</vt:lpstr>
      <vt:lpstr>PowerPointova prezentacija</vt:lpstr>
      <vt:lpstr>Svjetski dan drveća</vt:lpstr>
      <vt:lpstr>PowerPointova prezentacija</vt:lpstr>
      <vt:lpstr>PowerPointova prezentacija</vt:lpstr>
      <vt:lpstr>PowerPointova prezentacija</vt:lpstr>
      <vt:lpstr>Dan obnovljivih izvora energije</vt:lpstr>
      <vt:lpstr>PowerPointova prezentacija</vt:lpstr>
      <vt:lpstr>PowerPointova prezentacija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SVJETSKI DAN ZDRAVLJA</dc:title>
  <dc:creator>Silvija</dc:creator>
  <cp:lastModifiedBy>Silvija</cp:lastModifiedBy>
  <cp:revision>13</cp:revision>
  <dcterms:created xsi:type="dcterms:W3CDTF">2021-05-03T11:46:08Z</dcterms:created>
  <dcterms:modified xsi:type="dcterms:W3CDTF">2021-05-03T12:22:51Z</dcterms:modified>
</cp:coreProperties>
</file>