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hr-HR" smtClean="0"/>
              <a:t>Uredite stil naslova matrice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2/24/2021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hr-HR" smtClean="0"/>
              <a:t>Uredite stil naslova matrice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6DFF08F-DC6B-4601-B491-B0F83F6DD2DA}"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smtClean="0"/>
              <a:t>Uredite stil naslova matrice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hr-HR" smtClean="0"/>
              <a:t>Uredite stil naslova matrice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96DFF08F-DC6B-4601-B491-B0F83F6DD2DA}"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96DFF08F-DC6B-4601-B491-B0F83F6DD2DA}"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2/24/2021</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ww.facebook.com/notes/np-krka-ju-nacionalni-park-krka/28-velja%C4%8De-nacionalni-dan-znanosti-o-okoli%C5%A1u/277530095648509"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os-ljgaja-ng.skole.hr/upload/os-ljgaja-ng/images/newsimg/123/File/crna_mlaka.pdf" TargetMode="External"/><Relationship Id="rId7" Type="http://schemas.openxmlformats.org/officeDocument/2006/relationships/hyperlink" Target="https://www.crvenikriz-novska.hr/index.php/item/205-hrvatski-dan-nepusenja-2019" TargetMode="External"/><Relationship Id="rId2" Type="http://schemas.openxmlformats.org/officeDocument/2006/relationships/hyperlink" Target="http://www.obz-zastita-prirode.hr/index.php?option=com_content&amp;view=article&amp;id=347:2-veljae-meunarodni-dan-zatite-movara&amp;catid=73:dogaanja" TargetMode="External"/><Relationship Id="rId1" Type="http://schemas.openxmlformats.org/officeDocument/2006/relationships/slideLayout" Target="../slideLayouts/slideLayout6.xml"/><Relationship Id="rId6" Type="http://schemas.openxmlformats.org/officeDocument/2006/relationships/hyperlink" Target="https://www.stampar.hr/hr/hrvatski-dan-nepusenja-26-veljace-2020-godine" TargetMode="External"/><Relationship Id="rId5" Type="http://schemas.openxmlformats.org/officeDocument/2006/relationships/hyperlink" Target="https://www.profil-klett.hr/darwinov-dan" TargetMode="External"/><Relationship Id="rId4" Type="http://schemas.openxmlformats.org/officeDocument/2006/relationships/hyperlink" Target="https://www.enciklopedija.hr/natuknica.aspx?id=1276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Eko datumi u veljači</a:t>
            </a:r>
            <a:endParaRPr lang="hr-HR" dirty="0"/>
          </a:p>
        </p:txBody>
      </p:sp>
      <p:sp>
        <p:nvSpPr>
          <p:cNvPr id="3" name="Podnaslov 2"/>
          <p:cNvSpPr>
            <a:spLocks noGrp="1"/>
          </p:cNvSpPr>
          <p:nvPr>
            <p:ph type="subTitle" idx="1"/>
          </p:nvPr>
        </p:nvSpPr>
        <p:spPr/>
        <p:txBody>
          <a:bodyPr>
            <a:normAutofit fontScale="85000" lnSpcReduction="10000"/>
          </a:bodyPr>
          <a:lstStyle/>
          <a:p>
            <a:r>
              <a:rPr lang="hr-HR" sz="7200" dirty="0" smtClean="0"/>
              <a:t>Činjenice i zanimljivosti…</a:t>
            </a:r>
            <a:endParaRPr lang="hr-HR" sz="7200" dirty="0"/>
          </a:p>
        </p:txBody>
      </p:sp>
    </p:spTree>
    <p:extLst>
      <p:ext uri="{BB962C8B-B14F-4D97-AF65-F5344CB8AC3E}">
        <p14:creationId xmlns:p14="http://schemas.microsoft.com/office/powerpoint/2010/main" val="711456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Darwinov dan</a:t>
            </a:r>
            <a:endParaRPr lang="hr-HR" dirty="0"/>
          </a:p>
        </p:txBody>
      </p:sp>
      <p:sp>
        <p:nvSpPr>
          <p:cNvPr id="3" name="Rezervirano mjesto sadržaja 2"/>
          <p:cNvSpPr>
            <a:spLocks noGrp="1"/>
          </p:cNvSpPr>
          <p:nvPr>
            <p:ph idx="1"/>
          </p:nvPr>
        </p:nvSpPr>
        <p:spPr/>
        <p:txBody>
          <a:bodyPr>
            <a:normAutofit fontScale="92500" lnSpcReduction="20000"/>
          </a:bodyPr>
          <a:lstStyle/>
          <a:p>
            <a:r>
              <a:rPr lang="hr-HR" dirty="0"/>
              <a:t>Darwinovo istraživanje</a:t>
            </a:r>
          </a:p>
          <a:p>
            <a:r>
              <a:rPr lang="hr-HR" dirty="0"/>
              <a:t>Darwinova teorija evolucije jedna je od najpoznatijih teorija ikada, a Darwin ju je postavio  promatrajući i proučavajući životinje otočja </a:t>
            </a:r>
            <a:r>
              <a:rPr lang="hr-HR" dirty="0" err="1"/>
              <a:t>Galapagos</a:t>
            </a:r>
            <a:r>
              <a:rPr lang="hr-HR" dirty="0" smtClean="0"/>
              <a:t>.</a:t>
            </a:r>
          </a:p>
          <a:p>
            <a:r>
              <a:rPr lang="hr-HR" dirty="0" smtClean="0"/>
              <a:t> </a:t>
            </a:r>
            <a:r>
              <a:rPr lang="hr-HR" dirty="0"/>
              <a:t>Na znanstveno putovanje koje mu je donijelo slavu uputio se nakon završenog studija na </a:t>
            </a:r>
            <a:r>
              <a:rPr lang="hr-HR" dirty="0" err="1"/>
              <a:t>Cambridgeu</a:t>
            </a:r>
            <a:r>
              <a:rPr lang="hr-HR" dirty="0"/>
              <a:t> 1831. godine, kada se s grupom prirodoslovaca ukrcao na brod HMS </a:t>
            </a:r>
            <a:r>
              <a:rPr lang="hr-HR" dirty="0" err="1"/>
              <a:t>Beagle</a:t>
            </a:r>
            <a:r>
              <a:rPr lang="hr-HR" dirty="0"/>
              <a:t>. Darwin je na tom putovanju imao priliku promatrati geološke formacije koje su pronađene na različitim kontinentima i otocima </a:t>
            </a:r>
            <a:r>
              <a:rPr lang="hr-HR" dirty="0" err="1"/>
              <a:t>Galapagosa</a:t>
            </a:r>
            <a:r>
              <a:rPr lang="hr-HR" dirty="0"/>
              <a:t>, kao i velik broj fosila i organizama. </a:t>
            </a:r>
            <a:endParaRPr lang="hr-HR" dirty="0" smtClean="0"/>
          </a:p>
          <a:p>
            <a:r>
              <a:rPr lang="hr-HR" dirty="0" smtClean="0"/>
              <a:t>Proučavajući </a:t>
            </a:r>
            <a:r>
              <a:rPr lang="hr-HR" dirty="0"/>
              <a:t>prirodu spoznao je da su biljne i životinjske vrste evoluirale tijekom vremena iz zajedničkih roditeljskih stanica kroz nekoliko milijardi godina. Darwin je oplovio svijet promatrajući i crtajući različite vrste kako bi dokazao svoju teoriju. </a:t>
            </a:r>
            <a:endParaRPr lang="hr-HR" dirty="0" smtClean="0"/>
          </a:p>
          <a:p>
            <a:r>
              <a:rPr lang="hr-HR" dirty="0" smtClean="0"/>
              <a:t>Zaključci </a:t>
            </a:r>
            <a:r>
              <a:rPr lang="hr-HR" dirty="0"/>
              <a:t>njegovih istraživanja objavljeni su 1859. godine u djelu</a:t>
            </a:r>
          </a:p>
          <a:p>
            <a:r>
              <a:rPr lang="hr-HR" dirty="0"/>
              <a:t>„O porijeklu vrsta“.</a:t>
            </a:r>
          </a:p>
          <a:p>
            <a:pPr marL="45720" indent="0">
              <a:buNone/>
            </a:pPr>
            <a:r>
              <a:rPr lang="hr-HR" dirty="0"/>
              <a:t> </a:t>
            </a:r>
          </a:p>
          <a:p>
            <a:endParaRPr lang="hr-HR" dirty="0"/>
          </a:p>
        </p:txBody>
      </p:sp>
    </p:spTree>
    <p:extLst>
      <p:ext uri="{BB962C8B-B14F-4D97-AF65-F5344CB8AC3E}">
        <p14:creationId xmlns:p14="http://schemas.microsoft.com/office/powerpoint/2010/main" val="1411366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3000" y="546100"/>
            <a:ext cx="3931920" cy="523747"/>
          </a:xfrm>
        </p:spPr>
        <p:txBody>
          <a:bodyPr/>
          <a:lstStyle/>
          <a:p>
            <a:r>
              <a:rPr lang="hr-HR" dirty="0" smtClean="0"/>
              <a:t>Darwinov dan</a:t>
            </a:r>
            <a:endParaRPr lang="hr-HR"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7593" r="7593"/>
          <a:stretch>
            <a:fillRect/>
          </a:stretch>
        </p:blipFill>
        <p:spPr/>
      </p:pic>
      <p:sp>
        <p:nvSpPr>
          <p:cNvPr id="4" name="Rezervirano mjesto teksta 3"/>
          <p:cNvSpPr>
            <a:spLocks noGrp="1"/>
          </p:cNvSpPr>
          <p:nvPr>
            <p:ph type="body" sz="half" idx="2"/>
          </p:nvPr>
        </p:nvSpPr>
        <p:spPr>
          <a:xfrm>
            <a:off x="1143000" y="1231900"/>
            <a:ext cx="3931920" cy="5003800"/>
          </a:xfrm>
        </p:spPr>
        <p:txBody>
          <a:bodyPr>
            <a:normAutofit lnSpcReduction="10000"/>
          </a:bodyPr>
          <a:lstStyle/>
          <a:p>
            <a:r>
              <a:rPr lang="hr-HR" dirty="0"/>
              <a:t>Cilj ove proslave, uz odavanje počasti životu znanstvenika je i ohrabrivanje djece da se bave znanošću</a:t>
            </a:r>
            <a:r>
              <a:rPr lang="hr-HR" dirty="0" smtClean="0"/>
              <a:t>.</a:t>
            </a:r>
          </a:p>
          <a:p>
            <a:r>
              <a:rPr lang="hr-HR" dirty="0" smtClean="0"/>
              <a:t> </a:t>
            </a:r>
            <a:r>
              <a:rPr lang="hr-HR" dirty="0"/>
              <a:t>Darwin je bio jedan od najvećih svjetskih znanstvenika i uvelike je promijenio način na koji mi ljudi razumijemo postanak svoje vrste. Njegova teorija evolucije je jedna od najvažnijih teorija ikada postavljenih. </a:t>
            </a:r>
            <a:endParaRPr lang="hr-HR" dirty="0" smtClean="0"/>
          </a:p>
          <a:p>
            <a:r>
              <a:rPr lang="hr-HR" dirty="0" smtClean="0"/>
              <a:t>Prvi </a:t>
            </a:r>
            <a:r>
              <a:rPr lang="hr-HR" dirty="0"/>
              <a:t>put su se znanstvenici okupili da prihvate i rasprave Darwinov doprinos znanosti 1909. </a:t>
            </a:r>
            <a:endParaRPr lang="hr-HR" dirty="0" smtClean="0"/>
          </a:p>
          <a:p>
            <a:r>
              <a:rPr lang="hr-HR" dirty="0" smtClean="0"/>
              <a:t>Danas </a:t>
            </a:r>
            <a:r>
              <a:rPr lang="hr-HR" dirty="0"/>
              <a:t>se širom svijeta Darwinov dan obilježava različitim proslavama. To uključuje posebne večernje zabave s posebnim receptima za evolucijsku juhu, uprizorenje Darwinovog putovanja jedrenjakom </a:t>
            </a:r>
            <a:r>
              <a:rPr lang="hr-HR" dirty="0" err="1"/>
              <a:t>Beagle</a:t>
            </a:r>
            <a:r>
              <a:rPr lang="hr-HR" dirty="0"/>
              <a:t> te Darwinove festivale.</a:t>
            </a:r>
          </a:p>
        </p:txBody>
      </p:sp>
    </p:spTree>
    <p:extLst>
      <p:ext uri="{BB962C8B-B14F-4D97-AF65-F5344CB8AC3E}">
        <p14:creationId xmlns:p14="http://schemas.microsoft.com/office/powerpoint/2010/main" val="1461031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Hrvatski dan nepušenja – Dan bez dima – 17. veljače (na prvi dan </a:t>
            </a:r>
            <a:r>
              <a:rPr lang="hr-HR" dirty="0" err="1" smtClean="0"/>
              <a:t>korizme</a:t>
            </a:r>
            <a:r>
              <a:rPr lang="hr-HR" dirty="0" smtClean="0"/>
              <a:t>)</a:t>
            </a:r>
            <a:endParaRPr lang="hr-HR" dirty="0"/>
          </a:p>
        </p:txBody>
      </p:sp>
      <p:sp>
        <p:nvSpPr>
          <p:cNvPr id="3" name="Rezervirano mjesto sadržaja 2"/>
          <p:cNvSpPr>
            <a:spLocks noGrp="1"/>
          </p:cNvSpPr>
          <p:nvPr>
            <p:ph idx="1"/>
          </p:nvPr>
        </p:nvSpPr>
        <p:spPr/>
        <p:txBody>
          <a:bodyPr>
            <a:normAutofit lnSpcReduction="10000"/>
          </a:bodyPr>
          <a:lstStyle/>
          <a:p>
            <a:r>
              <a:rPr lang="hr-HR" b="1" dirty="0"/>
              <a:t>Svake godine se u svijetu obilježava Svjetski dan nepušenja (31. svibnja), a uz njega također postoje i nacionalni dani bez duhana. </a:t>
            </a:r>
            <a:endParaRPr lang="hr-HR" b="1" dirty="0" smtClean="0"/>
          </a:p>
          <a:p>
            <a:r>
              <a:rPr lang="hr-HR" b="1" dirty="0" smtClean="0"/>
              <a:t>U </a:t>
            </a:r>
            <a:r>
              <a:rPr lang="hr-HR" b="1" dirty="0"/>
              <a:t>Hrvatskoj od 2003. godine obilježavamo Nacionalni dan nepušenja na prvi dan Korizme, s obzirom da je naša populacija većinski katoličke vjeroispovijesti te da je to razdoblje kada mnogi promišljaju o promjenama navika i odricanja od nečega u čemu uživaju. </a:t>
            </a:r>
            <a:endParaRPr lang="hr-HR" b="1" dirty="0" smtClean="0"/>
          </a:p>
          <a:p>
            <a:r>
              <a:rPr lang="hr-HR" b="1" dirty="0" smtClean="0"/>
              <a:t>Na </a:t>
            </a:r>
            <a:r>
              <a:rPr lang="hr-HR" b="1" dirty="0"/>
              <a:t>Nacionalni dan bez duhanskog dima, prema modelu koji se koristi diljem svijeta, potičemo pušače na prestanak pušenja na 24 sata kako bi uvidjeli da to nije neizvedivo te kako bi nastavili apstinirati. </a:t>
            </a:r>
            <a:endParaRPr lang="hr-HR" b="1" dirty="0" smtClean="0"/>
          </a:p>
          <a:p>
            <a:r>
              <a:rPr lang="hr-HR" b="1" dirty="0" smtClean="0"/>
              <a:t>Time </a:t>
            </a:r>
            <a:r>
              <a:rPr lang="hr-HR" b="1" dirty="0"/>
              <a:t>im se također pruža prilika da promisle o svojoj ovisnosti o cigaretama i brojnim štetnim utjecajima na njihovo zdravlje, ali i na zdravlje njima bliskih osoba te utjecaju na okoliš.</a:t>
            </a:r>
            <a:endParaRPr lang="hr-HR" dirty="0"/>
          </a:p>
        </p:txBody>
      </p:sp>
    </p:spTree>
    <p:extLst>
      <p:ext uri="{BB962C8B-B14F-4D97-AF65-F5344CB8AC3E}">
        <p14:creationId xmlns:p14="http://schemas.microsoft.com/office/powerpoint/2010/main" val="379387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3000" y="342900"/>
            <a:ext cx="3931920" cy="726947"/>
          </a:xfrm>
        </p:spPr>
        <p:txBody>
          <a:bodyPr/>
          <a:lstStyle/>
          <a:p>
            <a:r>
              <a:rPr lang="hr-HR" dirty="0" smtClean="0"/>
              <a:t>Dan bez dima…</a:t>
            </a:r>
            <a:endParaRPr lang="hr-HR"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7438" r="7438"/>
          <a:stretch>
            <a:fillRect/>
          </a:stretch>
        </p:blipFill>
        <p:spPr/>
      </p:pic>
      <p:sp>
        <p:nvSpPr>
          <p:cNvPr id="4" name="Rezervirano mjesto teksta 3"/>
          <p:cNvSpPr>
            <a:spLocks noGrp="1"/>
          </p:cNvSpPr>
          <p:nvPr>
            <p:ph type="body" sz="half" idx="2"/>
          </p:nvPr>
        </p:nvSpPr>
        <p:spPr>
          <a:xfrm>
            <a:off x="1143000" y="1069847"/>
            <a:ext cx="3931920" cy="5318253"/>
          </a:xfrm>
        </p:spPr>
        <p:txBody>
          <a:bodyPr>
            <a:normAutofit fontScale="85000" lnSpcReduction="10000"/>
          </a:bodyPr>
          <a:lstStyle/>
          <a:p>
            <a:r>
              <a:rPr lang="hr-HR" dirty="0"/>
              <a:t>Za dugoročnu uspješnost potrebno se educirati o tome što nas čeka ukoliko odlučimo prestati pušiti. Stoga, evo nekoliko kratkih informacija:                                                                  </a:t>
            </a:r>
          </a:p>
          <a:p>
            <a:r>
              <a:rPr lang="hr-HR" dirty="0"/>
              <a:t>Hrvatska je u samom svjetskom vrhu prema konzumaciji cigareta jer svaki treći Hrvat puši, a svaki drugi od njih popuši od 15 do 24 cigarete dnevno.</a:t>
            </a:r>
          </a:p>
          <a:p>
            <a:r>
              <a:rPr lang="hr-HR" dirty="0"/>
              <a:t>Istraživanja dokazuju kako je pušaču za cigaretu potrebno 8 minuta. Ako pušimo kutiju cigareta dnevno, u danu dobivamo 2 sata i 40 minuta dodatnog vremena, što u godini iznosi čak 40 dana.</a:t>
            </a:r>
          </a:p>
          <a:p>
            <a:r>
              <a:rPr lang="hr-HR" dirty="0"/>
              <a:t>Pušači se često početno motiviraju mogućom ušteđevinom u slučaju nepušenja. No, rijetko uistinu izračunamo koliko bismo novca uštedjeli. Korisno je osvijestiti kako osoba koja puši jednu kutiju cigareta dnevno, čija je cijena između 26,00 i 30,00 kn, godišnje popuši od 9.490,00 do 10.950,00 kn. Razmislite kakav biste si odmor mogli priuštiti tim novcem tijekom onih 40 dana koje nećete provesti pušeći cigarete…</a:t>
            </a:r>
          </a:p>
          <a:p>
            <a:endParaRPr lang="hr-HR" dirty="0"/>
          </a:p>
        </p:txBody>
      </p:sp>
    </p:spTree>
    <p:extLst>
      <p:ext uri="{BB962C8B-B14F-4D97-AF65-F5344CB8AC3E}">
        <p14:creationId xmlns:p14="http://schemas.microsoft.com/office/powerpoint/2010/main" val="3224695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3000" y="431800"/>
            <a:ext cx="3931920" cy="749300"/>
          </a:xfrm>
        </p:spPr>
        <p:txBody>
          <a:bodyPr/>
          <a:lstStyle/>
          <a:p>
            <a:r>
              <a:rPr lang="hr-HR" dirty="0" smtClean="0"/>
              <a:t>Dan bez dima…</a:t>
            </a:r>
            <a:endParaRPr lang="hr-HR"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14144" r="14144"/>
          <a:stretch>
            <a:fillRect/>
          </a:stretch>
        </p:blipFill>
        <p:spPr/>
      </p:pic>
      <p:sp>
        <p:nvSpPr>
          <p:cNvPr id="4" name="Rezervirano mjesto teksta 3"/>
          <p:cNvSpPr>
            <a:spLocks noGrp="1"/>
          </p:cNvSpPr>
          <p:nvPr>
            <p:ph type="body" sz="half" idx="2"/>
          </p:nvPr>
        </p:nvSpPr>
        <p:spPr>
          <a:xfrm>
            <a:off x="1143000" y="1181100"/>
            <a:ext cx="3931920" cy="5194300"/>
          </a:xfrm>
        </p:spPr>
        <p:txBody>
          <a:bodyPr>
            <a:normAutofit lnSpcReduction="10000"/>
          </a:bodyPr>
          <a:lstStyle/>
          <a:p>
            <a:r>
              <a:rPr lang="hr-HR" dirty="0"/>
              <a:t>Hrvatski dan nepušenja održava se na prvi dan </a:t>
            </a:r>
            <a:r>
              <a:rPr lang="hr-HR" dirty="0" err="1"/>
              <a:t>korizme</a:t>
            </a:r>
            <a:r>
              <a:rPr lang="hr-HR" dirty="0"/>
              <a:t> - Pepelnicu, budući je to razdoblje kad većina ljudi razmišlja o odricanju od nečega u čemu uživaju tijekom godine. To je prilika da pušači razmisle o svojoj ovisnosti o cigaretama, te da im nepušači pomognu da se odreknu cigareta čitavo vrijeme </a:t>
            </a:r>
            <a:r>
              <a:rPr lang="hr-HR" dirty="0" err="1"/>
              <a:t>korizme</a:t>
            </a:r>
            <a:r>
              <a:rPr lang="hr-HR" dirty="0"/>
              <a:t> te da nakon toga zauvijek ostanu nepušači.</a:t>
            </a:r>
          </a:p>
          <a:p>
            <a:r>
              <a:rPr lang="hr-HR" dirty="0"/>
              <a:t>Glavni je cilj Hrvatskog dana nepušenja usvajanje pozitivnog stajališta građana da je moguće prestati pušiti, kao i stvaranje pozitivnog i potpornog socijalnog okruženja za sve pušače koji žele prestati pušiti. Na taj način dajemo doprinos naporima Svjetske zdravstvene organizacije koja kontinuirano upozorava na utjecaj duhana na zdravlje ljudi, ističući bolesti koje uzrokuje, od raka do kroničnih bolesti dišnog sustava.</a:t>
            </a:r>
          </a:p>
          <a:p>
            <a:endParaRPr lang="hr-HR" dirty="0"/>
          </a:p>
        </p:txBody>
      </p:sp>
    </p:spTree>
    <p:extLst>
      <p:ext uri="{BB962C8B-B14F-4D97-AF65-F5344CB8AC3E}">
        <p14:creationId xmlns:p14="http://schemas.microsoft.com/office/powerpoint/2010/main" val="2374961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NACIONALNI  DAN ZNANOSTI O OKOLIŠU – 28. VELJAČE</a:t>
            </a:r>
            <a:endParaRPr lang="hr-HR" dirty="0"/>
          </a:p>
        </p:txBody>
      </p:sp>
      <p:sp>
        <p:nvSpPr>
          <p:cNvPr id="3" name="Rezervirano mjesto sadržaja 2"/>
          <p:cNvSpPr>
            <a:spLocks noGrp="1"/>
          </p:cNvSpPr>
          <p:nvPr>
            <p:ph idx="1"/>
          </p:nvPr>
        </p:nvSpPr>
        <p:spPr/>
        <p:txBody>
          <a:bodyPr/>
          <a:lstStyle/>
          <a:p>
            <a:r>
              <a:rPr lang="hr-HR" dirty="0"/>
              <a:t>Nacionalni dan znanosti o okolišu obilježava se svake godine 28. veljače. </a:t>
            </a:r>
            <a:endParaRPr lang="hr-HR" dirty="0" smtClean="0"/>
          </a:p>
          <a:p>
            <a:r>
              <a:rPr lang="hr-HR" dirty="0" smtClean="0"/>
              <a:t>Obilježavanjem </a:t>
            </a:r>
            <a:r>
              <a:rPr lang="hr-HR" dirty="0"/>
              <a:t>ovog dana želi se potaknuti ljude da preuzmu odgovornost za očuvanje planeta. </a:t>
            </a:r>
            <a:endParaRPr lang="hr-HR" dirty="0" smtClean="0"/>
          </a:p>
          <a:p>
            <a:r>
              <a:rPr lang="hr-HR" dirty="0" smtClean="0"/>
              <a:t>Važnu </a:t>
            </a:r>
            <a:r>
              <a:rPr lang="hr-HR" dirty="0"/>
              <a:t>ulogu imaju lokalne zajednice koje trebaju ozbiljno shvatiti pitanje zaštite okoliša i ostvarenja sigurnije i ljepše budućnosti za sve nas. </a:t>
            </a:r>
          </a:p>
        </p:txBody>
      </p:sp>
    </p:spTree>
    <p:extLst>
      <p:ext uri="{BB962C8B-B14F-4D97-AF65-F5344CB8AC3E}">
        <p14:creationId xmlns:p14="http://schemas.microsoft.com/office/powerpoint/2010/main" val="776323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3000" y="228600"/>
            <a:ext cx="3931920" cy="482600"/>
          </a:xfrm>
        </p:spPr>
        <p:txBody>
          <a:bodyPr/>
          <a:lstStyle/>
          <a:p>
            <a:r>
              <a:rPr lang="hr-HR" sz="1200" dirty="0" smtClean="0">
                <a:solidFill>
                  <a:srgbClr val="FF0000"/>
                </a:solidFill>
              </a:rPr>
              <a:t>Nacionalni dan znanosti o okolišu</a:t>
            </a:r>
            <a:endParaRPr lang="hr-HR" sz="1200" dirty="0">
              <a:solidFill>
                <a:srgbClr val="FF0000"/>
              </a:solidFill>
            </a:endParaRPr>
          </a:p>
        </p:txBody>
      </p:sp>
      <p:sp>
        <p:nvSpPr>
          <p:cNvPr id="4" name="Rezervirano mjesto teksta 3"/>
          <p:cNvSpPr>
            <a:spLocks noGrp="1"/>
          </p:cNvSpPr>
          <p:nvPr>
            <p:ph type="body" sz="half" idx="2"/>
          </p:nvPr>
        </p:nvSpPr>
        <p:spPr>
          <a:xfrm>
            <a:off x="1143000" y="711200"/>
            <a:ext cx="3931920" cy="5778500"/>
          </a:xfrm>
        </p:spPr>
        <p:txBody>
          <a:bodyPr>
            <a:normAutofit fontScale="40000" lnSpcReduction="20000"/>
          </a:bodyPr>
          <a:lstStyle/>
          <a:p>
            <a:endParaRPr lang="hr-HR" b="1" dirty="0"/>
          </a:p>
          <a:p>
            <a:r>
              <a:rPr lang="hr-HR" sz="2800" dirty="0"/>
              <a:t>Obilježavanjem ovog dana želi se potaknuti ljude da preuzmu odgovornost za očuvanje planeta, a posebice zaštićenih područja. Stoga donosimo devet “zapovijedi” ekoturizma:</a:t>
            </a:r>
          </a:p>
          <a:p>
            <a:r>
              <a:rPr lang="hr-HR" sz="2800" dirty="0"/>
              <a:t>1. Poštuj krhkost zemlje. Shvati da, ne pomogneš li njihovom očuvanju, jedinstvena i lijepa odredišta možda neće više postojati za buduće naraštaje.</a:t>
            </a:r>
          </a:p>
          <a:p>
            <a:r>
              <a:rPr lang="hr-HR" sz="2800" dirty="0"/>
              <a:t>2. Za sobom ostavi samo otiske stopala. Sa sobom odnesi samo fotografije. Ne piši grafite! Ne ostavljaj smeće! Ne odnosi “suvenire” s historijskih mjesta, nacionalnih i prirodnih parkova.</a:t>
            </a:r>
          </a:p>
          <a:p>
            <a:r>
              <a:rPr lang="hr-HR" sz="2800" dirty="0"/>
              <a:t>3. Da bi osmislio svoje putovanje, obavijesti se o zemljopisu, običajima, kulturi područja koje posjećuješ. Slušaj domaće ljude, podržavaj zaštitare.</a:t>
            </a:r>
          </a:p>
          <a:p>
            <a:r>
              <a:rPr lang="hr-HR" sz="2800" dirty="0"/>
              <a:t>4. Poštuj privatnost i dostojanstvo drugih. Prije nego fotografiraš ljude, pitaj ih za dopuštenje.</a:t>
            </a:r>
          </a:p>
          <a:p>
            <a:r>
              <a:rPr lang="hr-HR" sz="2800" dirty="0"/>
              <a:t>5. Ne kupuj proizvode izrađene od ugroženih biljaka ili životinja (npr. od kornjačevine, životinjske kože, perja i sl.)</a:t>
            </a:r>
          </a:p>
          <a:p>
            <a:r>
              <a:rPr lang="hr-HR" sz="2800" dirty="0"/>
              <a:t>6. Uvijek slijedi zacrtane putove. Ne uznemiravaj životinje, ne beri biljke, ne uništavaj njihova prirodna staništa.</a:t>
            </a:r>
          </a:p>
          <a:p>
            <a:r>
              <a:rPr lang="hr-HR" sz="2800" dirty="0"/>
              <a:t>7. Obavijesti se o programima koji žele očuvati prirodu i okoliš.</a:t>
            </a:r>
          </a:p>
          <a:p>
            <a:r>
              <a:rPr lang="hr-HR" sz="2800" dirty="0"/>
              <a:t>8. Gdje god je moguće hodaj pješice ili koristi javni prijevoz.</a:t>
            </a:r>
          </a:p>
          <a:p>
            <a:r>
              <a:rPr lang="hr-HR" sz="2800" dirty="0"/>
              <a:t>9. Podržavaj one hotele, avionske kompanije, odmarališta, brodske kompanije, turističke agencije koji unapređuju štednju energije i zaštitu okoliša, čuvaju kvalitetu vode i zrak</a:t>
            </a:r>
          </a:p>
          <a:p>
            <a:r>
              <a:rPr lang="hr-HR" sz="2800" dirty="0"/>
              <a:t> </a:t>
            </a:r>
          </a:p>
          <a:p>
            <a:r>
              <a:rPr lang="hr-HR" sz="2000" dirty="0"/>
              <a:t>Izvod: </a:t>
            </a:r>
            <a:r>
              <a:rPr lang="hr-HR" sz="2000" dirty="0">
                <a:hlinkClick r:id="rId2"/>
              </a:rPr>
              <a:t>NP Krka</a:t>
            </a:r>
            <a:endParaRPr lang="hr-HR" sz="2000" dirty="0"/>
          </a:p>
          <a:p>
            <a:endParaRPr lang="hr-HR" dirty="0"/>
          </a:p>
        </p:txBody>
      </p:sp>
      <p:pic>
        <p:nvPicPr>
          <p:cNvPr id="7" name="Rezervirano mjesto slike 6"/>
          <p:cNvPicPr>
            <a:picLocks noGrp="1" noChangeAspect="1"/>
          </p:cNvPicPr>
          <p:nvPr>
            <p:ph type="pic" idx="1"/>
          </p:nvPr>
        </p:nvPicPr>
        <p:blipFill>
          <a:blip r:embed="rId3">
            <a:extLst>
              <a:ext uri="{28A0092B-C50C-407E-A947-70E740481C1C}">
                <a14:useLocalDpi xmlns:a14="http://schemas.microsoft.com/office/drawing/2010/main" val="0"/>
              </a:ext>
            </a:extLst>
          </a:blip>
          <a:srcRect l="2356" r="2356"/>
          <a:stretch>
            <a:fillRect/>
          </a:stretch>
        </p:blipFill>
        <p:spPr/>
      </p:pic>
    </p:spTree>
    <p:extLst>
      <p:ext uri="{BB962C8B-B14F-4D97-AF65-F5344CB8AC3E}">
        <p14:creationId xmlns:p14="http://schemas.microsoft.com/office/powerpoint/2010/main" val="2846129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3000" y="609600"/>
            <a:ext cx="9875520" cy="5651500"/>
          </a:xfrm>
        </p:spPr>
        <p:txBody>
          <a:bodyPr>
            <a:normAutofit/>
          </a:bodyPr>
          <a:lstStyle/>
          <a:p>
            <a:r>
              <a:rPr lang="hr-HR" dirty="0" smtClean="0"/>
              <a:t>Izvori:</a:t>
            </a:r>
            <a:br>
              <a:rPr lang="hr-HR" dirty="0" smtClean="0"/>
            </a:br>
            <a:r>
              <a:rPr lang="hr-HR" sz="1800" dirty="0" smtClean="0"/>
              <a:t>https://pp-lonjsko-polje.hr/o-nama/o-parku/</a:t>
            </a:r>
            <a:br>
              <a:rPr lang="hr-HR" sz="1800" dirty="0" smtClean="0"/>
            </a:br>
            <a:r>
              <a:rPr lang="hr-HR" sz="1800" dirty="0" smtClean="0">
                <a:hlinkClick r:id="rId2"/>
              </a:rPr>
              <a:t>http://www.obz-zastita-prirode.hr/index.php?option=com_content&amp;view=article&amp;id=347:2-veljae-meunarodni-dan-zatite-movara&amp;catid=73:dogaanja</a:t>
            </a:r>
            <a:r>
              <a:rPr lang="hr-HR" sz="1800" dirty="0" smtClean="0"/>
              <a:t/>
            </a:r>
            <a:br>
              <a:rPr lang="hr-HR" sz="1800" dirty="0" smtClean="0"/>
            </a:br>
            <a:r>
              <a:rPr lang="hr-HR" sz="1800" dirty="0" smtClean="0">
                <a:hlinkClick r:id="rId3"/>
              </a:rPr>
              <a:t>http://os-ljgaja-ng.skole.hr/upload/os-ljgaja-ng/images/newsimg/123/File/crna_mlaka.pdf</a:t>
            </a:r>
            <a:r>
              <a:rPr lang="hr-HR" sz="1800" dirty="0" smtClean="0"/>
              <a:t/>
            </a:r>
            <a:br>
              <a:rPr lang="hr-HR" sz="1800" dirty="0" smtClean="0"/>
            </a:br>
            <a:r>
              <a:rPr lang="hr-HR" sz="1800" dirty="0" smtClean="0">
                <a:hlinkClick r:id="rId4"/>
              </a:rPr>
              <a:t>https://www.enciklopedija.hr/natuknica.aspx?id=12766</a:t>
            </a:r>
            <a:r>
              <a:rPr lang="hr-HR" sz="1800" dirty="0"/>
              <a:t/>
            </a:r>
            <a:br>
              <a:rPr lang="hr-HR" sz="1800" dirty="0"/>
            </a:br>
            <a:r>
              <a:rPr lang="hr-HR" sz="1800" dirty="0"/>
              <a:t>https://www.adarta.hr/novosti/medunarodni-dan-zivota-07-veljace-2021/</a:t>
            </a:r>
            <a:br>
              <a:rPr lang="hr-HR" sz="1800" dirty="0"/>
            </a:br>
            <a:r>
              <a:rPr lang="hr-HR" sz="1800" dirty="0"/>
              <a:t>https://slowage365.hr/danas-je-medunarodni-dan-zivota/</a:t>
            </a:r>
            <a:br>
              <a:rPr lang="hr-HR" sz="1800" dirty="0"/>
            </a:br>
            <a:r>
              <a:rPr lang="hr-HR" sz="1800" dirty="0">
                <a:hlinkClick r:id="rId5"/>
              </a:rPr>
              <a:t>https://</a:t>
            </a:r>
            <a:r>
              <a:rPr lang="hr-HR" sz="1800" dirty="0" smtClean="0">
                <a:hlinkClick r:id="rId5"/>
              </a:rPr>
              <a:t>www.profil-klett.hr/darwinov-dan</a:t>
            </a:r>
            <a:r>
              <a:rPr lang="hr-HR" sz="1800" dirty="0"/>
              <a:t/>
            </a:r>
            <a:br>
              <a:rPr lang="hr-HR" sz="1800" dirty="0"/>
            </a:br>
            <a:r>
              <a:rPr lang="hr-HR" sz="1800" dirty="0">
                <a:hlinkClick r:id="rId6"/>
              </a:rPr>
              <a:t>https://</a:t>
            </a:r>
            <a:r>
              <a:rPr lang="hr-HR" sz="1800" dirty="0" smtClean="0">
                <a:hlinkClick r:id="rId6"/>
              </a:rPr>
              <a:t>www.stampar.hr/hr/hrvatski-dan-nepusenja-26-veljace-2020-godine</a:t>
            </a:r>
            <a:r>
              <a:rPr lang="hr-HR" sz="1800" dirty="0"/>
              <a:t/>
            </a:r>
            <a:br>
              <a:rPr lang="hr-HR" sz="1800" dirty="0"/>
            </a:br>
            <a:r>
              <a:rPr lang="hr-HR" sz="1800" dirty="0">
                <a:hlinkClick r:id="rId7"/>
              </a:rPr>
              <a:t>https://</a:t>
            </a:r>
            <a:r>
              <a:rPr lang="hr-HR" sz="1800" dirty="0" smtClean="0">
                <a:hlinkClick r:id="rId7"/>
              </a:rPr>
              <a:t>www.crvenikriz-novska.hr/index.php/item/205-hrvatski-dan-nepusenja-2019</a:t>
            </a:r>
            <a:r>
              <a:rPr lang="hr-HR" sz="1800" dirty="0"/>
              <a:t/>
            </a:r>
            <a:br>
              <a:rPr lang="hr-HR" sz="1800" dirty="0"/>
            </a:br>
            <a:r>
              <a:rPr lang="hr-HR" sz="1800" dirty="0"/>
              <a:t>https://www.google.hr/search?sxsrf=ALeKk02PcHVBZgWqRslmWVeXbjxRe6_iAA%3A1614162486895&amp;ei=Nio2YOedNuqFhbIP84Oa6Ao&amp;q=NACIONALNI+DAN+DAN+ZNANOSTI+O+OKOLI%C5%A0U&amp;oq=NACIONALNI+DAN+DAN+ZNANOSTI+O+OKOLI%C5%A0U&amp;gs_lcp=Cgdnd3Mtd2l6EAw6BwgAEEcQsAM6BwgjELACECc6BQgAEM0CUKDGAVjE7gFgwYcCaAFwAngAgAGwAYgB4hSSAQUxNC4xMpgBAKABAaoBB2d3cy13aXrIAQjAAQE&amp;sclient=gws-wiz&amp;ved=0ahUKEwjnkJDtp4LvAhXqQkEAHfOBBq0Q4dUDCAw</a:t>
            </a:r>
            <a:br>
              <a:rPr lang="hr-HR" sz="1800" dirty="0"/>
            </a:br>
            <a:r>
              <a:rPr lang="hr-HR" sz="1800" dirty="0"/>
              <a:t>https://sites.google.com/site/ocuvanjeokolisaiprirode/zagadenje-okolisa</a:t>
            </a:r>
            <a:endParaRPr lang="hr-HR" sz="1800" dirty="0"/>
          </a:p>
        </p:txBody>
      </p:sp>
      <p:sp>
        <p:nvSpPr>
          <p:cNvPr id="3" name="Pravokutnik 2"/>
          <p:cNvSpPr/>
          <p:nvPr/>
        </p:nvSpPr>
        <p:spPr>
          <a:xfrm>
            <a:off x="7899400" y="3244334"/>
            <a:ext cx="2768600" cy="369332"/>
          </a:xfrm>
          <a:prstGeom prst="rect">
            <a:avLst/>
          </a:prstGeom>
        </p:spPr>
        <p:txBody>
          <a:bodyPr wrap="square">
            <a:spAutoFit/>
          </a:bodyPr>
          <a:lstStyle/>
          <a:p>
            <a:r>
              <a:rPr lang="hr-HR" dirty="0"/>
              <a:t>https://pp-kopacki-rit.hr/</a:t>
            </a:r>
          </a:p>
        </p:txBody>
      </p:sp>
    </p:spTree>
    <p:extLst>
      <p:ext uri="{BB962C8B-B14F-4D97-AF65-F5344CB8AC3E}">
        <p14:creationId xmlns:p14="http://schemas.microsoft.com/office/powerpoint/2010/main" val="4049620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200" dirty="0" smtClean="0"/>
              <a:t>Međunarodni dan zaštite močvara – 2. veljače</a:t>
            </a:r>
            <a:endParaRPr lang="hr-HR" sz="3200" dirty="0"/>
          </a:p>
        </p:txBody>
      </p:sp>
      <p:sp>
        <p:nvSpPr>
          <p:cNvPr id="3" name="Rezervirano mjesto sadržaja 2"/>
          <p:cNvSpPr>
            <a:spLocks noGrp="1"/>
          </p:cNvSpPr>
          <p:nvPr>
            <p:ph idx="1"/>
          </p:nvPr>
        </p:nvSpPr>
        <p:spPr/>
        <p:txBody>
          <a:bodyPr>
            <a:normAutofit lnSpcReduction="10000"/>
          </a:bodyPr>
          <a:lstStyle/>
          <a:p>
            <a:r>
              <a:rPr lang="hr-HR" dirty="0"/>
              <a:t>Međunarodni dan zaštite močvara i močvarnih staništa obilježava se 2. veljače u svim državama svijeta. </a:t>
            </a:r>
            <a:endParaRPr lang="hr-HR" dirty="0" smtClean="0"/>
          </a:p>
          <a:p>
            <a:r>
              <a:rPr lang="hr-HR" dirty="0" smtClean="0"/>
              <a:t>Na </a:t>
            </a:r>
            <a:r>
              <a:rPr lang="hr-HR" dirty="0"/>
              <a:t>taj dan 1971. godine u iranskom gradu </a:t>
            </a:r>
            <a:r>
              <a:rPr lang="hr-HR" dirty="0" err="1"/>
              <a:t>Ramsaru</a:t>
            </a:r>
            <a:r>
              <a:rPr lang="hr-HR" dirty="0"/>
              <a:t> donesena je Konvencija o zaštiti vlažnih staništa, koju je do danas potpisalo više od 159 zemalja, među kojima i Hrvatska.</a:t>
            </a:r>
            <a:br>
              <a:rPr lang="hr-HR" dirty="0"/>
            </a:br>
            <a:r>
              <a:rPr lang="hr-HR" dirty="0" err="1"/>
              <a:t>Ramsarska</a:t>
            </a:r>
            <a:r>
              <a:rPr lang="hr-HR" dirty="0"/>
              <a:t> Konvencija je sporazum koji čini okvir za međunarodnu suradnju u zaštiti i razumnom iskorištavanju močvara. </a:t>
            </a:r>
            <a:endParaRPr lang="hr-HR" dirty="0" smtClean="0"/>
          </a:p>
          <a:p>
            <a:r>
              <a:rPr lang="hr-HR" dirty="0" smtClean="0"/>
              <a:t>Među </a:t>
            </a:r>
            <a:r>
              <a:rPr lang="hr-HR" dirty="0"/>
              <a:t>116 zemalja koje su potpisale </a:t>
            </a:r>
            <a:r>
              <a:rPr lang="hr-HR" dirty="0" err="1"/>
              <a:t>Ramsarsku</a:t>
            </a:r>
            <a:r>
              <a:rPr lang="hr-HR" dirty="0"/>
              <a:t> konvenciju nalazi se i Hrvatska, a na </a:t>
            </a:r>
            <a:r>
              <a:rPr lang="hr-HR" dirty="0" err="1"/>
              <a:t>Ramsarskom</a:t>
            </a:r>
            <a:r>
              <a:rPr lang="hr-HR" dirty="0"/>
              <a:t> popisu su i naša močvarna područja poput Crne Mlake, Donji tok Neretve, Kopački rit, Lonjsko i Mokro polje.</a:t>
            </a:r>
            <a:br>
              <a:rPr lang="hr-HR" dirty="0"/>
            </a:br>
            <a:r>
              <a:rPr lang="hr-HR" dirty="0"/>
              <a:t>Cilj </a:t>
            </a:r>
            <a:r>
              <a:rPr lang="hr-HR" dirty="0" err="1"/>
              <a:t>Ramsarske</a:t>
            </a:r>
            <a:r>
              <a:rPr lang="hr-HR" dirty="0"/>
              <a:t> konvencije je upisati što je moguće veći broj močvara koje zadovoljavaju postavljena mjerila konvencije.</a:t>
            </a:r>
          </a:p>
        </p:txBody>
      </p:sp>
    </p:spTree>
    <p:extLst>
      <p:ext uri="{BB962C8B-B14F-4D97-AF65-F5344CB8AC3E}">
        <p14:creationId xmlns:p14="http://schemas.microsoft.com/office/powerpoint/2010/main" val="4163532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Crna mlaka</a:t>
            </a:r>
            <a:endParaRPr lang="hr-HR"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14366" r="14366"/>
          <a:stretch>
            <a:fillRect/>
          </a:stretch>
        </p:blipFill>
        <p:spPr/>
      </p:pic>
      <p:sp>
        <p:nvSpPr>
          <p:cNvPr id="4" name="Rezervirano mjesto teksta 3"/>
          <p:cNvSpPr>
            <a:spLocks noGrp="1"/>
          </p:cNvSpPr>
          <p:nvPr>
            <p:ph type="body" sz="half" idx="2"/>
          </p:nvPr>
        </p:nvSpPr>
        <p:spPr/>
        <p:txBody>
          <a:bodyPr>
            <a:normAutofit fontScale="92500"/>
          </a:bodyPr>
          <a:lstStyle/>
          <a:p>
            <a:r>
              <a:rPr lang="hr-HR" dirty="0"/>
              <a:t>Crna </a:t>
            </a:r>
            <a:r>
              <a:rPr lang="hr-HR" dirty="0" smtClean="0"/>
              <a:t>mlaka poznata </a:t>
            </a:r>
            <a:r>
              <a:rPr lang="hr-HR" dirty="0"/>
              <a:t>je </a:t>
            </a:r>
            <a:r>
              <a:rPr lang="hr-HR" dirty="0" smtClean="0"/>
              <a:t>močvara koja </a:t>
            </a:r>
            <a:r>
              <a:rPr lang="hr-HR" dirty="0"/>
              <a:t>je smještena između Zagreba i Karlovca. Ondje je reljef udubljen, pa to uzrokuje nakupljanje vode</a:t>
            </a:r>
            <a:r>
              <a:rPr lang="hr-HR" dirty="0" smtClean="0"/>
              <a:t>.</a:t>
            </a:r>
          </a:p>
          <a:p>
            <a:r>
              <a:rPr lang="hr-HR" dirty="0" smtClean="0"/>
              <a:t> </a:t>
            </a:r>
            <a:r>
              <a:rPr lang="hr-HR" dirty="0"/>
              <a:t>Crna mlaka dobila je status posebnog ornitološkog rezervata (ornitologija –znanost o pticama) i </a:t>
            </a:r>
            <a:r>
              <a:rPr lang="hr-HR" dirty="0" err="1"/>
              <a:t>Ramsarskoga</a:t>
            </a:r>
            <a:r>
              <a:rPr lang="hr-HR" dirty="0"/>
              <a:t> područja</a:t>
            </a:r>
            <a:r>
              <a:rPr lang="hr-HR" dirty="0" smtClean="0"/>
              <a:t>.</a:t>
            </a:r>
          </a:p>
          <a:p>
            <a:r>
              <a:rPr lang="hr-HR" dirty="0" smtClean="0"/>
              <a:t>Ptičji </a:t>
            </a:r>
            <a:r>
              <a:rPr lang="hr-HR" dirty="0"/>
              <a:t>svijet Crne Mlake vrlo je raznolik. Do sada je na širem području zabilježeno 235 vrsta ptica.</a:t>
            </a:r>
          </a:p>
        </p:txBody>
      </p:sp>
    </p:spTree>
    <p:extLst>
      <p:ext uri="{BB962C8B-B14F-4D97-AF65-F5344CB8AC3E}">
        <p14:creationId xmlns:p14="http://schemas.microsoft.com/office/powerpoint/2010/main" val="1270156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Park prirode Lonjsko polje</a:t>
            </a:r>
            <a:endParaRPr lang="hr-HR" dirty="0"/>
          </a:p>
        </p:txBody>
      </p:sp>
      <p:pic>
        <p:nvPicPr>
          <p:cNvPr id="12" name="Rezervirano mjesto slike 11"/>
          <p:cNvPicPr>
            <a:picLocks noGrp="1" noChangeAspect="1"/>
          </p:cNvPicPr>
          <p:nvPr>
            <p:ph type="pic" idx="1"/>
          </p:nvPr>
        </p:nvPicPr>
        <p:blipFill>
          <a:blip r:embed="rId2">
            <a:extLst>
              <a:ext uri="{28A0092B-C50C-407E-A947-70E740481C1C}">
                <a14:useLocalDpi xmlns:a14="http://schemas.microsoft.com/office/drawing/2010/main" val="0"/>
              </a:ext>
            </a:extLst>
          </a:blip>
          <a:srcRect l="15139" r="15139"/>
          <a:stretch>
            <a:fillRect/>
          </a:stretch>
        </p:blipFill>
        <p:spPr/>
      </p:pic>
      <p:sp>
        <p:nvSpPr>
          <p:cNvPr id="4" name="Rezervirano mjesto teksta 3"/>
          <p:cNvSpPr>
            <a:spLocks noGrp="1"/>
          </p:cNvSpPr>
          <p:nvPr>
            <p:ph type="body" sz="half" idx="2"/>
          </p:nvPr>
        </p:nvSpPr>
        <p:spPr/>
        <p:txBody>
          <a:bodyPr>
            <a:normAutofit fontScale="92500" lnSpcReduction="20000"/>
          </a:bodyPr>
          <a:lstStyle/>
          <a:p>
            <a:r>
              <a:rPr lang="hr-HR" dirty="0"/>
              <a:t>Park prirode Lonjsko polje geografski je smješten u području srednjeg toka rijeke Save, oko 75 km jugoistočno od Zagreba</a:t>
            </a:r>
            <a:r>
              <a:rPr lang="hr-HR" dirty="0" smtClean="0"/>
              <a:t>.</a:t>
            </a:r>
          </a:p>
          <a:p>
            <a:r>
              <a:rPr lang="hr-HR" dirty="0"/>
              <a:t>Park prirode Lonjsko polje jedno je od najvećih i najbolje očuvanih prirodnih poplavnih područja u Europi. Svake se godine u Lonjsko, </a:t>
            </a:r>
            <a:r>
              <a:rPr lang="hr-HR" dirty="0" err="1"/>
              <a:t>Poganovo</a:t>
            </a:r>
            <a:r>
              <a:rPr lang="hr-HR" dirty="0"/>
              <a:t> i Mokro polje izlijevaju vode rijeke Save i njezinih pritoka. Zahvaljujući takvom periodičkom poplavljivanju Park prirode je jedinstvena riznica biološke raznolikosti ne samo u Hrvatskoj, nego na cijelom Starom kontinentu.</a:t>
            </a:r>
          </a:p>
        </p:txBody>
      </p:sp>
    </p:spTree>
    <p:extLst>
      <p:ext uri="{BB962C8B-B14F-4D97-AF65-F5344CB8AC3E}">
        <p14:creationId xmlns:p14="http://schemas.microsoft.com/office/powerpoint/2010/main" val="1787970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Kopački rit</a:t>
            </a:r>
            <a:endParaRPr lang="hr-HR"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7650" r="7650"/>
          <a:stretch>
            <a:fillRect/>
          </a:stretch>
        </p:blipFill>
        <p:spPr/>
      </p:pic>
      <p:sp>
        <p:nvSpPr>
          <p:cNvPr id="4" name="Rezervirano mjesto teksta 3"/>
          <p:cNvSpPr>
            <a:spLocks noGrp="1"/>
          </p:cNvSpPr>
          <p:nvPr>
            <p:ph type="body" sz="half" idx="2"/>
          </p:nvPr>
        </p:nvSpPr>
        <p:spPr/>
        <p:txBody>
          <a:bodyPr>
            <a:normAutofit fontScale="85000" lnSpcReduction="20000"/>
          </a:bodyPr>
          <a:lstStyle/>
          <a:p>
            <a:r>
              <a:rPr lang="hr-HR" dirty="0"/>
              <a:t>Kopački je rit park prirode, smješten u kutu što ga čini rijeka Dunav sa svojim pritokom Dravom. Ovisno o vodostaju, vode tih dviju rijeka neprestano oblikuju i mijenjaju izgled Rita, stvarajući prekrasan mozaik jezera, kanala, bara i greda, poplavnih šuma, </a:t>
            </a:r>
            <a:r>
              <a:rPr lang="hr-HR" dirty="0" err="1"/>
              <a:t>trščaka</a:t>
            </a:r>
            <a:r>
              <a:rPr lang="hr-HR" dirty="0"/>
              <a:t> i vlažnih livada. </a:t>
            </a:r>
            <a:endParaRPr lang="hr-HR" dirty="0" smtClean="0"/>
          </a:p>
          <a:p>
            <a:r>
              <a:rPr lang="hr-HR" dirty="0" smtClean="0"/>
              <a:t>To </a:t>
            </a:r>
            <a:r>
              <a:rPr lang="hr-HR" dirty="0"/>
              <a:t>je jedno od najbolje očuvanih poplavnih područja u Europi, a Posebni zoološki rezervat najvrjedniji je dio Parka</a:t>
            </a:r>
            <a:r>
              <a:rPr lang="hr-HR" dirty="0" smtClean="0"/>
              <a:t>.</a:t>
            </a:r>
          </a:p>
          <a:p>
            <a:r>
              <a:rPr lang="hr-HR" dirty="0" smtClean="0"/>
              <a:t> </a:t>
            </a:r>
            <a:r>
              <a:rPr lang="hr-HR" dirty="0"/>
              <a:t>Područje </a:t>
            </a:r>
            <a:r>
              <a:rPr lang="hr-HR" dirty="0" err="1"/>
              <a:t>Kopačkoga</a:t>
            </a:r>
            <a:r>
              <a:rPr lang="hr-HR" dirty="0"/>
              <a:t> rita karakterizira iznimna ljepota krajobraza i velika biološka raznolikost. Cijeli je Rit nadaleko poznat kao stanište brojnim pticama močvaricama, populaciji običnoga jelena te osobito orla štekavca, koji je simbol Parka.</a:t>
            </a:r>
          </a:p>
          <a:p>
            <a:endParaRPr lang="hr-HR" dirty="0"/>
          </a:p>
        </p:txBody>
      </p:sp>
    </p:spTree>
    <p:extLst>
      <p:ext uri="{BB962C8B-B14F-4D97-AF65-F5344CB8AC3E}">
        <p14:creationId xmlns:p14="http://schemas.microsoft.com/office/powerpoint/2010/main" val="233895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Međunarodni dan života -7. veljače</a:t>
            </a:r>
            <a:endParaRPr lang="hr-HR" dirty="0"/>
          </a:p>
        </p:txBody>
      </p:sp>
      <p:sp>
        <p:nvSpPr>
          <p:cNvPr id="3" name="Rezervirano mjesto sadržaja 2"/>
          <p:cNvSpPr>
            <a:spLocks noGrp="1"/>
          </p:cNvSpPr>
          <p:nvPr>
            <p:ph idx="1"/>
          </p:nvPr>
        </p:nvSpPr>
        <p:spPr/>
        <p:txBody>
          <a:bodyPr>
            <a:normAutofit fontScale="92500"/>
          </a:bodyPr>
          <a:lstStyle/>
          <a:p>
            <a:r>
              <a:rPr lang="hr-HR" dirty="0"/>
              <a:t>Na današnji dan 07. veljače se u svijetu obilježava Međunarodni dan </a:t>
            </a:r>
            <a:r>
              <a:rPr lang="hr-HR" dirty="0" smtClean="0"/>
              <a:t>života</a:t>
            </a:r>
            <a:endParaRPr lang="hr-HR" dirty="0"/>
          </a:p>
          <a:p>
            <a:r>
              <a:rPr lang="hr-HR" dirty="0" smtClean="0"/>
              <a:t> Pravo </a:t>
            </a:r>
            <a:r>
              <a:rPr lang="hr-HR" dirty="0"/>
              <a:t>na život zagarantirano je Općom deklaracijom o pravima čovjeka. Prvi je to sveobuhvatni instrument zaštite ljudskih prava, proglašen od strane opće međunarodne organizacije, Ujedinjenih naroda. Proglasila ju je</a:t>
            </a:r>
            <a:r>
              <a:rPr lang="hr-HR" b="1" dirty="0"/>
              <a:t> </a:t>
            </a:r>
            <a:r>
              <a:rPr lang="hr-HR" dirty="0"/>
              <a:t>Opća skupština UN još 1948. godine.</a:t>
            </a:r>
          </a:p>
          <a:p>
            <a:r>
              <a:rPr lang="hr-HR" dirty="0"/>
              <a:t>U Hrvatskoj se obilježava od 1996. godine, kada je Hrvatska biskupijska konferencija za obilježavanje Dana života odredila prvu nedjelju u veljači.</a:t>
            </a:r>
            <a:br>
              <a:rPr lang="hr-HR" dirty="0"/>
            </a:br>
            <a:r>
              <a:rPr lang="hr-HR" dirty="0"/>
              <a:t>Ove godine obilježava se 25. put za redom, a time se želi osvijestiti i potaknuti na zaštitu, poštovanje i njegu svakog života.</a:t>
            </a:r>
          </a:p>
          <a:p>
            <a:r>
              <a:rPr lang="hr-HR" dirty="0"/>
              <a:t>Svakog čovjeka vrednujemo kao osobu i volimo takvoga kakav jest – bez obzira na njegovo fizičko ili mentalno zdravstveno stanje i bez obzira na njegove osobine. Kada je ljubav roditelja glavna pokretačka snaga koja podržava i usmjeruje čitav odgojni napor, tada obogaćuje djecu blagošću i dobrotom, a te se vrednote onda prelijevaju na njihovu okolinu.</a:t>
            </a:r>
          </a:p>
          <a:p>
            <a:endParaRPr lang="hr-HR" dirty="0"/>
          </a:p>
        </p:txBody>
      </p:sp>
    </p:spTree>
    <p:extLst>
      <p:ext uri="{BB962C8B-B14F-4D97-AF65-F5344CB8AC3E}">
        <p14:creationId xmlns:p14="http://schemas.microsoft.com/office/powerpoint/2010/main" val="1538875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3000" y="444500"/>
            <a:ext cx="3931920" cy="1143000"/>
          </a:xfrm>
        </p:spPr>
        <p:txBody>
          <a:bodyPr/>
          <a:lstStyle/>
          <a:p>
            <a:r>
              <a:rPr lang="hr-HR" dirty="0" smtClean="0"/>
              <a:t>Međunarodni dan života</a:t>
            </a:r>
            <a:endParaRPr lang="hr-HR"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18555" r="18555"/>
          <a:stretch>
            <a:fillRect/>
          </a:stretch>
        </p:blipFill>
        <p:spPr/>
      </p:pic>
      <p:sp>
        <p:nvSpPr>
          <p:cNvPr id="4" name="Rezervirano mjesto teksta 3"/>
          <p:cNvSpPr>
            <a:spLocks noGrp="1"/>
          </p:cNvSpPr>
          <p:nvPr>
            <p:ph type="body" sz="half" idx="2"/>
          </p:nvPr>
        </p:nvSpPr>
        <p:spPr>
          <a:xfrm>
            <a:off x="1143000" y="1816100"/>
            <a:ext cx="3931920" cy="4762500"/>
          </a:xfrm>
        </p:spPr>
        <p:txBody>
          <a:bodyPr>
            <a:noAutofit/>
          </a:bodyPr>
          <a:lstStyle/>
          <a:p>
            <a:r>
              <a:rPr lang="hr-HR" sz="1400" dirty="0"/>
              <a:t>Himna životu:</a:t>
            </a:r>
            <a:br>
              <a:rPr lang="hr-HR" sz="1400" dirty="0"/>
            </a:br>
            <a:r>
              <a:rPr lang="hr-HR" sz="1400" dirty="0"/>
              <a:t/>
            </a:r>
            <a:br>
              <a:rPr lang="hr-HR" sz="1400" dirty="0"/>
            </a:br>
            <a:r>
              <a:rPr lang="hr-HR" sz="1400" dirty="0"/>
              <a:t>Ž</a:t>
            </a:r>
            <a:r>
              <a:rPr lang="hr-HR" sz="1400" i="1" dirty="0"/>
              <a:t>ivot je dar Božji.</a:t>
            </a:r>
            <a:br>
              <a:rPr lang="hr-HR" sz="1400" i="1" dirty="0"/>
            </a:br>
            <a:r>
              <a:rPr lang="hr-HR" sz="1400" i="1" dirty="0"/>
              <a:t>Život je prilika, iskoristi je.</a:t>
            </a:r>
            <a:br>
              <a:rPr lang="hr-HR" sz="1400" i="1" dirty="0"/>
            </a:br>
            <a:r>
              <a:rPr lang="hr-HR" sz="1400" i="1" dirty="0"/>
              <a:t>Život je ljepota, divi se.</a:t>
            </a:r>
            <a:br>
              <a:rPr lang="hr-HR" sz="1400" i="1" dirty="0"/>
            </a:br>
            <a:r>
              <a:rPr lang="hr-HR" sz="1400" i="1" dirty="0"/>
              <a:t>Život je blaženstvo, okusi ga.</a:t>
            </a:r>
            <a:br>
              <a:rPr lang="hr-HR" sz="1400" i="1" dirty="0"/>
            </a:br>
            <a:r>
              <a:rPr lang="hr-HR" sz="1400" i="1" dirty="0"/>
              <a:t>Život je san, ostvari ga.</a:t>
            </a:r>
            <a:br>
              <a:rPr lang="hr-HR" sz="1400" i="1" dirty="0"/>
            </a:br>
            <a:r>
              <a:rPr lang="hr-HR" sz="1400" i="1" dirty="0"/>
              <a:t>Život je izazov, prihvati ga.</a:t>
            </a:r>
            <a:br>
              <a:rPr lang="hr-HR" sz="1400" i="1" dirty="0"/>
            </a:br>
            <a:r>
              <a:rPr lang="hr-HR" sz="1400" i="1" dirty="0"/>
              <a:t>Život je dužnost, obavi je.</a:t>
            </a:r>
            <a:br>
              <a:rPr lang="hr-HR" sz="1400" i="1" dirty="0"/>
            </a:br>
            <a:r>
              <a:rPr lang="hr-HR" sz="1400" i="1" dirty="0"/>
              <a:t>Život je igra, igraj je.</a:t>
            </a:r>
            <a:br>
              <a:rPr lang="hr-HR" sz="1400" i="1" dirty="0"/>
            </a:br>
            <a:r>
              <a:rPr lang="hr-HR" sz="1400" i="1" dirty="0"/>
              <a:t>Život je dragocjen, njeguj ga.</a:t>
            </a:r>
            <a:br>
              <a:rPr lang="hr-HR" sz="1400" i="1" dirty="0"/>
            </a:br>
            <a:r>
              <a:rPr lang="hr-HR" sz="1400" i="1" dirty="0"/>
              <a:t>Život je bogatstvo, čuvaj ga.</a:t>
            </a:r>
            <a:br>
              <a:rPr lang="hr-HR" sz="1400" i="1" dirty="0"/>
            </a:br>
            <a:r>
              <a:rPr lang="hr-HR" sz="1400" i="1" dirty="0"/>
              <a:t>Život je ljubav, uživaj je.</a:t>
            </a:r>
            <a:br>
              <a:rPr lang="hr-HR" sz="1400" i="1" dirty="0"/>
            </a:br>
            <a:r>
              <a:rPr lang="hr-HR" sz="1400" i="1" dirty="0"/>
              <a:t>Život je tajna, otkrij je.</a:t>
            </a:r>
            <a:br>
              <a:rPr lang="hr-HR" sz="1400" i="1" dirty="0"/>
            </a:br>
            <a:r>
              <a:rPr lang="hr-HR" sz="1400" i="1" dirty="0"/>
              <a:t>Život je obećanje, ispuni ga.</a:t>
            </a:r>
            <a:br>
              <a:rPr lang="hr-HR" sz="1400" i="1" dirty="0"/>
            </a:br>
            <a:r>
              <a:rPr lang="hr-HR" sz="1400" i="1" dirty="0"/>
              <a:t>Život je tuga, nadvladaj je.</a:t>
            </a:r>
            <a:br>
              <a:rPr lang="hr-HR" sz="1400" i="1" dirty="0"/>
            </a:br>
            <a:r>
              <a:rPr lang="hr-HR" sz="1400" i="1" dirty="0"/>
              <a:t>Život je pjesma, pjevaj je.</a:t>
            </a:r>
            <a:br>
              <a:rPr lang="hr-HR" sz="1400" i="1" dirty="0"/>
            </a:br>
            <a:r>
              <a:rPr lang="hr-HR" sz="1400" i="1" dirty="0"/>
              <a:t>Život je borba, prihvati je.</a:t>
            </a:r>
            <a:br>
              <a:rPr lang="hr-HR" sz="1400" i="1" dirty="0"/>
            </a:br>
            <a:r>
              <a:rPr lang="hr-HR" sz="1400" i="1" dirty="0"/>
              <a:t>Život je tragedija, suprotstavi se.</a:t>
            </a:r>
            <a:br>
              <a:rPr lang="hr-HR" sz="1400" i="1" dirty="0"/>
            </a:br>
            <a:r>
              <a:rPr lang="hr-HR" sz="1400" i="1" dirty="0"/>
              <a:t>Život je pustolovina, usudi se.</a:t>
            </a:r>
            <a:br>
              <a:rPr lang="hr-HR" sz="1400" i="1" dirty="0"/>
            </a:br>
            <a:r>
              <a:rPr lang="hr-HR" sz="1400" i="1" dirty="0"/>
              <a:t>Život je sreća, zasluži je.</a:t>
            </a:r>
            <a:br>
              <a:rPr lang="hr-HR" sz="1400" i="1" dirty="0"/>
            </a:br>
            <a:r>
              <a:rPr lang="hr-HR" sz="1400" i="1" dirty="0"/>
              <a:t>Život je život, brani ga!</a:t>
            </a:r>
            <a:endParaRPr lang="hr-HR" sz="1400" dirty="0"/>
          </a:p>
        </p:txBody>
      </p:sp>
    </p:spTree>
    <p:extLst>
      <p:ext uri="{BB962C8B-B14F-4D97-AF65-F5344CB8AC3E}">
        <p14:creationId xmlns:p14="http://schemas.microsoft.com/office/powerpoint/2010/main" val="2802576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Darwinov dan – 12. veljače</a:t>
            </a:r>
            <a:endParaRPr lang="hr-HR" dirty="0"/>
          </a:p>
        </p:txBody>
      </p:sp>
      <p:sp>
        <p:nvSpPr>
          <p:cNvPr id="3" name="Rezervirano mjesto sadržaja 2"/>
          <p:cNvSpPr>
            <a:spLocks noGrp="1"/>
          </p:cNvSpPr>
          <p:nvPr>
            <p:ph idx="1"/>
          </p:nvPr>
        </p:nvSpPr>
        <p:spPr/>
        <p:txBody>
          <a:bodyPr/>
          <a:lstStyle/>
          <a:p>
            <a:r>
              <a:rPr lang="hr-HR" dirty="0"/>
              <a:t>U Engleskoj je 12. veljače 1809. rođen slavni znanstvenik i prirodoslovac Charles Darwin</a:t>
            </a:r>
            <a:r>
              <a:rPr lang="hr-HR" dirty="0" smtClean="0"/>
              <a:t>.</a:t>
            </a:r>
          </a:p>
          <a:p>
            <a:r>
              <a:rPr lang="hr-HR" dirty="0" smtClean="0"/>
              <a:t> </a:t>
            </a:r>
            <a:r>
              <a:rPr lang="hr-HR" dirty="0"/>
              <a:t>Njemu u čast svake se godine na njegov rođendan slavi Darwinov dan</a:t>
            </a:r>
            <a:r>
              <a:rPr lang="hr-HR" dirty="0" smtClean="0"/>
              <a:t>.</a:t>
            </a:r>
          </a:p>
          <a:p>
            <a:r>
              <a:rPr lang="hr-HR" dirty="0" smtClean="0"/>
              <a:t> </a:t>
            </a:r>
            <a:r>
              <a:rPr lang="hr-HR" dirty="0"/>
              <a:t>Time se odaje i priznanje znanosti, čijim se promicanjem u društvu želi što više zainteresirati djecu i mlade. </a:t>
            </a:r>
            <a:endParaRPr lang="hr-HR" dirty="0" smtClean="0"/>
          </a:p>
          <a:p>
            <a:r>
              <a:rPr lang="hr-HR" dirty="0" smtClean="0"/>
              <a:t>Cilj </a:t>
            </a:r>
            <a:r>
              <a:rPr lang="hr-HR" dirty="0"/>
              <a:t>obilježavanja je i što većem broju ljudi približiti razumijevanje biološke evolucije te podsjetiti koliko je znanstveno obrazovanje bitno za shvaćanje prirode i organizama koji su njezina sastavnica.</a:t>
            </a:r>
          </a:p>
        </p:txBody>
      </p:sp>
    </p:spTree>
    <p:extLst>
      <p:ext uri="{BB962C8B-B14F-4D97-AF65-F5344CB8AC3E}">
        <p14:creationId xmlns:p14="http://schemas.microsoft.com/office/powerpoint/2010/main" val="699671058"/>
      </p:ext>
    </p:extLst>
  </p:cSld>
  <p:clrMapOvr>
    <a:masterClrMapping/>
  </p:clrMapOvr>
</p:sld>
</file>

<file path=ppt/theme/theme1.xml><?xml version="1.0" encoding="utf-8"?>
<a:theme xmlns:a="http://schemas.openxmlformats.org/drawingml/2006/main" name="Temeljno">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TM03457444[[fn=Temeljno]]</Template>
  <TotalTime>46</TotalTime>
  <Words>1178</Words>
  <Application>Microsoft Office PowerPoint</Application>
  <PresentationFormat>Široki zaslon</PresentationFormat>
  <Paragraphs>75</Paragraphs>
  <Slides>16</Slides>
  <Notes>0</Notes>
  <HiddenSlides>0</HiddenSlides>
  <MMClips>0</MMClips>
  <ScaleCrop>false</ScaleCrop>
  <HeadingPairs>
    <vt:vector size="6" baseType="variant">
      <vt:variant>
        <vt:lpstr>Korišteni fontovi</vt:lpstr>
      </vt:variant>
      <vt:variant>
        <vt:i4>1</vt:i4>
      </vt:variant>
      <vt:variant>
        <vt:lpstr>Tema</vt:lpstr>
      </vt:variant>
      <vt:variant>
        <vt:i4>1</vt:i4>
      </vt:variant>
      <vt:variant>
        <vt:lpstr>Naslovi slajdova</vt:lpstr>
      </vt:variant>
      <vt:variant>
        <vt:i4>16</vt:i4>
      </vt:variant>
    </vt:vector>
  </HeadingPairs>
  <TitlesOfParts>
    <vt:vector size="18" baseType="lpstr">
      <vt:lpstr>Corbel</vt:lpstr>
      <vt:lpstr>Temeljno</vt:lpstr>
      <vt:lpstr>Eko datumi u veljači</vt:lpstr>
      <vt:lpstr>Izvori: https://pp-lonjsko-polje.hr/o-nama/o-parku/ http://www.obz-zastita-prirode.hr/index.php?option=com_content&amp;view=article&amp;id=347:2-veljae-meunarodni-dan-zatite-movara&amp;catid=73:dogaanja http://os-ljgaja-ng.skole.hr/upload/os-ljgaja-ng/images/newsimg/123/File/crna_mlaka.pdf https://www.enciklopedija.hr/natuknica.aspx?id=12766 https://www.adarta.hr/novosti/medunarodni-dan-zivota-07-veljace-2021/ https://slowage365.hr/danas-je-medunarodni-dan-zivota/ https://www.profil-klett.hr/darwinov-dan https://www.stampar.hr/hr/hrvatski-dan-nepusenja-26-veljace-2020-godine https://www.crvenikriz-novska.hr/index.php/item/205-hrvatski-dan-nepusenja-2019 https://www.google.hr/search?sxsrf=ALeKk02PcHVBZgWqRslmWVeXbjxRe6_iAA%3A1614162486895&amp;ei=Nio2YOedNuqFhbIP84Oa6Ao&amp;q=NACIONALNI+DAN+DAN+ZNANOSTI+O+OKOLI%C5%A0U&amp;oq=NACIONALNI+DAN+DAN+ZNANOSTI+O+OKOLI%C5%A0U&amp;gs_lcp=Cgdnd3Mtd2l6EAw6BwgAEEcQsAM6BwgjELACECc6BQgAEM0CUKDGAVjE7gFgwYcCaAFwAngAgAGwAYgB4hSSAQUxNC4xMpgBAKABAaoBB2d3cy13aXrIAQjAAQE&amp;sclient=gws-wiz&amp;ved=0ahUKEwjnkJDtp4LvAhXqQkEAHfOBBq0Q4dUDCAw https://sites.google.com/site/ocuvanjeokolisaiprirode/zagadenje-okolisa</vt:lpstr>
      <vt:lpstr>Međunarodni dan zaštite močvara – 2. veljače</vt:lpstr>
      <vt:lpstr>Crna mlaka</vt:lpstr>
      <vt:lpstr>Park prirode Lonjsko polje</vt:lpstr>
      <vt:lpstr>Kopački rit</vt:lpstr>
      <vt:lpstr>Međunarodni dan života -7. veljače</vt:lpstr>
      <vt:lpstr>Međunarodni dan života</vt:lpstr>
      <vt:lpstr>Darwinov dan – 12. veljače</vt:lpstr>
      <vt:lpstr>Darwinov dan</vt:lpstr>
      <vt:lpstr>Darwinov dan</vt:lpstr>
      <vt:lpstr>Hrvatski dan nepušenja – Dan bez dima – 17. veljače (na prvi dan korizme)</vt:lpstr>
      <vt:lpstr>Dan bez dima…</vt:lpstr>
      <vt:lpstr>Dan bez dima…</vt:lpstr>
      <vt:lpstr>NACIONALNI  DAN ZNANOSTI O OKOLIŠU – 28. VELJAČE</vt:lpstr>
      <vt:lpstr>Nacionalni dan znanosti o okolišu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Međunarodni dan zaštite močvara</dc:title>
  <dc:creator>Silvija</dc:creator>
  <cp:lastModifiedBy>Silvija</cp:lastModifiedBy>
  <cp:revision>25</cp:revision>
  <dcterms:created xsi:type="dcterms:W3CDTF">2021-02-24T09:48:07Z</dcterms:created>
  <dcterms:modified xsi:type="dcterms:W3CDTF">2021-02-24T10:36:51Z</dcterms:modified>
</cp:coreProperties>
</file>