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7" r:id="rId2"/>
    <p:sldId id="262" r:id="rId3"/>
    <p:sldId id="269" r:id="rId4"/>
    <p:sldId id="273" r:id="rId5"/>
    <p:sldId id="270" r:id="rId6"/>
    <p:sldId id="271" r:id="rId7"/>
    <p:sldId id="272" r:id="rId8"/>
    <p:sldId id="263" r:id="rId9"/>
    <p:sldId id="264" r:id="rId10"/>
    <p:sldId id="265" r:id="rId11"/>
    <p:sldId id="267" r:id="rId12"/>
    <p:sldId id="266" r:id="rId13"/>
    <p:sldId id="274" r:id="rId14"/>
    <p:sldId id="275" r:id="rId15"/>
    <p:sldId id="279" r:id="rId16"/>
    <p:sldId id="280" r:id="rId17"/>
    <p:sldId id="278" r:id="rId18"/>
    <p:sldId id="284" r:id="rId19"/>
    <p:sldId id="286" r:id="rId20"/>
    <p:sldId id="287" r:id="rId21"/>
    <p:sldId id="285" r:id="rId22"/>
    <p:sldId id="292" r:id="rId23"/>
    <p:sldId id="282" r:id="rId24"/>
    <p:sldId id="283" r:id="rId25"/>
    <p:sldId id="290" r:id="rId26"/>
    <p:sldId id="291" r:id="rId27"/>
    <p:sldId id="304" r:id="rId28"/>
    <p:sldId id="305" r:id="rId29"/>
    <p:sldId id="294" r:id="rId30"/>
    <p:sldId id="288" r:id="rId31"/>
    <p:sldId id="297" r:id="rId32"/>
    <p:sldId id="298" r:id="rId33"/>
    <p:sldId id="296" r:id="rId34"/>
    <p:sldId id="299" r:id="rId35"/>
    <p:sldId id="301" r:id="rId36"/>
    <p:sldId id="295" r:id="rId37"/>
    <p:sldId id="302" r:id="rId38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94706" autoAdjust="0"/>
  </p:normalViewPr>
  <p:slideViewPr>
    <p:cSldViewPr snapToGrid="0" showGuides="1">
      <p:cViewPr varScale="1">
        <p:scale>
          <a:sx n="86" d="100"/>
          <a:sy n="86" d="100"/>
        </p:scale>
        <p:origin x="33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03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risnik\Downloads\Trsje%20-%20fi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risnik\Downloads\Trsje%20-%20fin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28-4130-A109-F55A2BE936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28-4130-A109-F55A2BE936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List2!$BP$83:$BP$84</c:f>
              <c:numCache>
                <c:formatCode>General</c:formatCode>
                <c:ptCount val="2"/>
              </c:numCache>
            </c:numRef>
          </c:cat>
          <c:val>
            <c:numRef>
              <c:f>List2!$BQ$83:$BQ$84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4-1B28-4130-A109-F55A2BE936E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hr-HR" sz="2400" dirty="0"/>
              <a:t>OBNAVLJNJE VINOGRADA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278C-470E-908C-5AEB6B27C57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278C-470E-908C-5AEB6B27C57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izračuni!$B$26:$B$27</c:f>
              <c:strCache>
                <c:ptCount val="2"/>
                <c:pt idx="0">
                  <c:v>Da</c:v>
                </c:pt>
                <c:pt idx="1">
                  <c:v>Ne</c:v>
                </c:pt>
              </c:strCache>
            </c:strRef>
          </c:cat>
          <c:val>
            <c:numRef>
              <c:f>izračuni!$C$26:$C$27</c:f>
              <c:numCache>
                <c:formatCode>General</c:formatCode>
                <c:ptCount val="2"/>
                <c:pt idx="0">
                  <c:v>44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8C-470E-908C-5AEB6B27C57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7137164387187922"/>
          <c:y val="0.81859797031828707"/>
          <c:w val="0.255032623775724"/>
          <c:h val="0.118539067227483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sz="2000" dirty="0">
                <a:solidFill>
                  <a:schemeClr val="tx1"/>
                </a:solidFill>
              </a:rPr>
              <a:t>Naučio sam…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Potpuno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Uvidio sam probleme u uzgoju vinove loze. </c:v>
                </c:pt>
                <c:pt idx="1">
                  <c:v>Upoznao sam vrste vinove loze.</c:v>
                </c:pt>
                <c:pt idx="2">
                  <c:v>Samostalno izraditi i analizirati grafikone prepoznati korelacije.</c:v>
                </c:pt>
                <c:pt idx="3">
                  <c:v>Koristiti mobitel u orijentaciji i aplikaciju katastar.hr.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33</c:v>
                </c:pt>
                <c:pt idx="1">
                  <c:v>69</c:v>
                </c:pt>
                <c:pt idx="2">
                  <c:v>29</c:v>
                </c:pt>
                <c:pt idx="3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CC-40CF-ABC2-19F47F627300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Djelomično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Uvidio sam probleme u uzgoju vinove loze. </c:v>
                </c:pt>
                <c:pt idx="1">
                  <c:v>Upoznao sam vrste vinove loze.</c:v>
                </c:pt>
                <c:pt idx="2">
                  <c:v>Samostalno izraditi i analizirati grafikone prepoznati korelacije.</c:v>
                </c:pt>
                <c:pt idx="3">
                  <c:v>Koristiti mobitel u orijentaciji i aplikaciju katastar.hr.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16</c:v>
                </c:pt>
                <c:pt idx="1">
                  <c:v>22</c:v>
                </c:pt>
                <c:pt idx="2">
                  <c:v>44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CC-40CF-ABC2-19F47F627300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Nepotpuno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Uvidio sam probleme u uzgoju vinove loze. </c:v>
                </c:pt>
                <c:pt idx="1">
                  <c:v>Upoznao sam vrste vinove loze.</c:v>
                </c:pt>
                <c:pt idx="2">
                  <c:v>Samostalno izraditi i analizirati grafikone prepoznati korelacije.</c:v>
                </c:pt>
                <c:pt idx="3">
                  <c:v>Koristiti mobitel u orijentaciji i aplikaciju katastar.hr.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51</c:v>
                </c:pt>
                <c:pt idx="1">
                  <c:v>9</c:v>
                </c:pt>
                <c:pt idx="2">
                  <c:v>27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CC-40CF-ABC2-19F47F62730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53566464"/>
        <c:axId val="1353572288"/>
      </c:barChart>
      <c:catAx>
        <c:axId val="1353566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353572288"/>
        <c:crosses val="autoZero"/>
        <c:auto val="1"/>
        <c:lblAlgn val="ctr"/>
        <c:lblOffset val="100"/>
        <c:noMultiLvlLbl val="0"/>
      </c:catAx>
      <c:valAx>
        <c:axId val="1353572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dirty="0"/>
                  <a:t>Udio</a:t>
                </a:r>
                <a:r>
                  <a:rPr lang="hr-HR" baseline="0" dirty="0"/>
                  <a:t> učenika  (%)</a:t>
                </a:r>
                <a:endParaRPr lang="hr-HR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353566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Ne sviđa mi se (%)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F1-4E09-BB4A-55EF235EDF0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F1-4E09-BB4A-55EF235EDF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F1-4E09-BB4A-55EF235EDF0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40F-41B6-B41C-B115CC3E03FB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0F-41B6-B41C-B115CC3E03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Premalo vremena</c:v>
                </c:pt>
                <c:pt idx="1">
                  <c:v>Puno zadataka</c:v>
                </c:pt>
                <c:pt idx="2">
                  <c:v>Problemi s internetom na terenu</c:v>
                </c:pt>
                <c:pt idx="3">
                  <c:v>Ostalo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53</c:v>
                </c:pt>
                <c:pt idx="1">
                  <c:v>16</c:v>
                </c:pt>
                <c:pt idx="2">
                  <c:v>29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0F-41B6-B41C-B115CC3E03F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Projekt bi ponovilo. (%)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258C-4910-87AA-737BFF8DA9B4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58C-4910-87AA-737BFF8DA9B4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258C-4910-87AA-737BFF8DA9B4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58C-4910-87AA-737BFF8DA9B4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258C-4910-87AA-737BFF8DA9B4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258C-4910-87AA-737BFF8DA9B4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258C-4910-87AA-737BFF8DA9B4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258C-4910-87AA-737BFF8DA9B4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A5B592"/>
                </a:solidFill>
                <a:round/>
              </a:ln>
              <a:effectLst>
                <a:outerShdw blurRad="50800" dist="38100" dir="2700000" algn="tl" rotWithShape="0">
                  <a:srgbClr val="A5B592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2"/>
                <c:pt idx="0">
                  <c:v>Da</c:v>
                </c:pt>
                <c:pt idx="1">
                  <c:v>Ne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66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8C-4910-87AA-737BFF8DA9B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D35B7-46EE-403B-9A09-0684850EA699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hr-HR"/>
        </a:p>
      </dgm:t>
    </dgm:pt>
    <dgm:pt modelId="{92F34487-4C10-4C46-AF23-BA91D1BAE2A4}">
      <dgm:prSet phldrT="[Tekst]"/>
      <dgm:spPr/>
      <dgm:t>
        <a:bodyPr/>
        <a:lstStyle/>
        <a:p>
          <a:r>
            <a:rPr lang="hr-HR" b="1" dirty="0"/>
            <a:t>DRUŠTVENE MREŽE</a:t>
          </a:r>
        </a:p>
      </dgm:t>
    </dgm:pt>
    <dgm:pt modelId="{10FFD54D-C325-41F0-9A6C-13D84B19440E}" type="parTrans" cxnId="{481D7684-601F-4C51-A9B4-CA443A6C2964}">
      <dgm:prSet/>
      <dgm:spPr/>
      <dgm:t>
        <a:bodyPr/>
        <a:lstStyle/>
        <a:p>
          <a:endParaRPr lang="hr-HR"/>
        </a:p>
      </dgm:t>
    </dgm:pt>
    <dgm:pt modelId="{C50FD225-8E45-4A89-96EF-CCBDCF1B3D43}" type="sibTrans" cxnId="{481D7684-601F-4C51-A9B4-CA443A6C2964}">
      <dgm:prSet/>
      <dgm:spPr/>
      <dgm:t>
        <a:bodyPr/>
        <a:lstStyle/>
        <a:p>
          <a:endParaRPr lang="hr-HR"/>
        </a:p>
      </dgm:t>
    </dgm:pt>
    <dgm:pt modelId="{D912CEA5-2EAD-4413-8195-DD237C33DDB7}">
      <dgm:prSet phldrT="[Tekst]"/>
      <dgm:spPr/>
      <dgm:t>
        <a:bodyPr/>
        <a:lstStyle/>
        <a:p>
          <a:r>
            <a:rPr kumimoji="0" lang="hr-HR" b="0" i="0" u="none" strike="noStrike" cap="none" spc="0" normalizeH="0" baseline="0" noProof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Snapchat, Instagram, WhatsApp, TikTok</a:t>
          </a:r>
          <a:endParaRPr lang="hr-HR" dirty="0"/>
        </a:p>
      </dgm:t>
    </dgm:pt>
    <dgm:pt modelId="{8703E714-8B6D-4393-B55D-5350E08E3AF0}" type="parTrans" cxnId="{C1139C6B-8BCD-4A2F-91AF-B8A897333908}">
      <dgm:prSet/>
      <dgm:spPr/>
      <dgm:t>
        <a:bodyPr/>
        <a:lstStyle/>
        <a:p>
          <a:endParaRPr lang="hr-HR"/>
        </a:p>
      </dgm:t>
    </dgm:pt>
    <dgm:pt modelId="{DBE31234-D3D6-410D-8127-1D4A41E1A0BB}" type="sibTrans" cxnId="{C1139C6B-8BCD-4A2F-91AF-B8A897333908}">
      <dgm:prSet/>
      <dgm:spPr/>
      <dgm:t>
        <a:bodyPr/>
        <a:lstStyle/>
        <a:p>
          <a:endParaRPr lang="hr-HR"/>
        </a:p>
      </dgm:t>
    </dgm:pt>
    <dgm:pt modelId="{741C167A-C963-4294-9A7A-9BB17CFE4CD0}">
      <dgm:prSet phldrT="[Tekst]"/>
      <dgm:spPr/>
      <dgm:t>
        <a:bodyPr/>
        <a:lstStyle/>
        <a:p>
          <a:r>
            <a:rPr lang="hr-HR" b="1" dirty="0"/>
            <a:t>ZABAVA</a:t>
          </a:r>
        </a:p>
      </dgm:t>
    </dgm:pt>
    <dgm:pt modelId="{D7DCCCEC-8F07-4D24-97D7-37829E832B7F}" type="parTrans" cxnId="{DA5A9398-E118-4F80-B862-8BB60F73BF22}">
      <dgm:prSet/>
      <dgm:spPr/>
      <dgm:t>
        <a:bodyPr/>
        <a:lstStyle/>
        <a:p>
          <a:endParaRPr lang="hr-HR"/>
        </a:p>
      </dgm:t>
    </dgm:pt>
    <dgm:pt modelId="{795D04B4-3759-4DC5-A30B-785B6B550A34}" type="sibTrans" cxnId="{DA5A9398-E118-4F80-B862-8BB60F73BF22}">
      <dgm:prSet/>
      <dgm:spPr/>
      <dgm:t>
        <a:bodyPr/>
        <a:lstStyle/>
        <a:p>
          <a:endParaRPr lang="hr-HR"/>
        </a:p>
      </dgm:t>
    </dgm:pt>
    <dgm:pt modelId="{AFDD156F-0548-45CA-A317-495F599707B4}">
      <dgm:prSet phldrT="[Tekst]"/>
      <dgm:spPr/>
      <dgm:t>
        <a:bodyPr/>
        <a:lstStyle/>
        <a:p>
          <a:r>
            <a:rPr kumimoji="0" lang="hr-HR" b="0" i="0" u="none" strike="noStrike" cap="none" spc="0" normalizeH="0" baseline="0" noProof="0" dirty="0" err="1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Twitch</a:t>
          </a:r>
          <a:r>
            <a:rPr kumimoji="0" lang="hr-HR" b="0" i="0" u="none" strike="noStrike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, Netflix, </a:t>
          </a:r>
          <a:r>
            <a:rPr kumimoji="0" lang="hr-HR" b="0" i="0" u="none" strike="noStrike" cap="none" spc="0" normalizeH="0" baseline="0" noProof="0" dirty="0" err="1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Gledalica</a:t>
          </a:r>
          <a:r>
            <a:rPr kumimoji="0" lang="hr-HR" b="0" i="0" u="none" strike="noStrike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, YouTube, PSK, Germania</a:t>
          </a:r>
          <a:endParaRPr lang="hr-HR" dirty="0"/>
        </a:p>
      </dgm:t>
    </dgm:pt>
    <dgm:pt modelId="{E642BA9E-AE16-454A-B1DC-B2C00D647957}" type="parTrans" cxnId="{1A7C7997-9734-4C95-8265-3CD733808FA0}">
      <dgm:prSet/>
      <dgm:spPr/>
      <dgm:t>
        <a:bodyPr/>
        <a:lstStyle/>
        <a:p>
          <a:endParaRPr lang="hr-HR"/>
        </a:p>
      </dgm:t>
    </dgm:pt>
    <dgm:pt modelId="{4EE77362-CFF6-44E5-9936-9A2096EA1AB3}" type="sibTrans" cxnId="{1A7C7997-9734-4C95-8265-3CD733808FA0}">
      <dgm:prSet/>
      <dgm:spPr/>
      <dgm:t>
        <a:bodyPr/>
        <a:lstStyle/>
        <a:p>
          <a:endParaRPr lang="hr-HR"/>
        </a:p>
      </dgm:t>
    </dgm:pt>
    <dgm:pt modelId="{219FC73C-67D9-4089-AC83-1DB518F81053}">
      <dgm:prSet phldrT="[Tekst]"/>
      <dgm:spPr/>
      <dgm:t>
        <a:bodyPr/>
        <a:lstStyle/>
        <a:p>
          <a:r>
            <a:rPr lang="hr-HR" b="1" dirty="0"/>
            <a:t>KUPOVINA</a:t>
          </a:r>
        </a:p>
      </dgm:t>
    </dgm:pt>
    <dgm:pt modelId="{160F5D91-CD1F-4C4E-B254-04A1B9B3DCD5}" type="parTrans" cxnId="{F3EFEC65-8C6C-4A69-B55A-170F772EE0CC}">
      <dgm:prSet/>
      <dgm:spPr/>
      <dgm:t>
        <a:bodyPr/>
        <a:lstStyle/>
        <a:p>
          <a:endParaRPr lang="hr-HR"/>
        </a:p>
      </dgm:t>
    </dgm:pt>
    <dgm:pt modelId="{D3A13F5A-2FEA-4F04-967B-22F22109BBC5}" type="sibTrans" cxnId="{F3EFEC65-8C6C-4A69-B55A-170F772EE0CC}">
      <dgm:prSet/>
      <dgm:spPr/>
      <dgm:t>
        <a:bodyPr/>
        <a:lstStyle/>
        <a:p>
          <a:endParaRPr lang="hr-HR"/>
        </a:p>
      </dgm:t>
    </dgm:pt>
    <dgm:pt modelId="{AA3C1D4F-0AB4-4581-B868-8B8E9B5BB6B2}">
      <dgm:prSet phldrT="[Tekst]"/>
      <dgm:spPr/>
      <dgm:t>
        <a:bodyPr/>
        <a:lstStyle/>
        <a:p>
          <a:r>
            <a:rPr kumimoji="0" lang="hr-HR" b="0" i="0" u="none" strike="noStrike" cap="none" spc="0" normalizeH="0" baseline="0" noProof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Wish, Zalando</a:t>
          </a:r>
          <a:endParaRPr lang="hr-HR" dirty="0"/>
        </a:p>
      </dgm:t>
    </dgm:pt>
    <dgm:pt modelId="{8C6D70D6-CAF0-4599-B413-FED9D8214FF4}" type="parTrans" cxnId="{DEA65CD8-E74E-4299-B0B3-032A288E3A61}">
      <dgm:prSet/>
      <dgm:spPr/>
      <dgm:t>
        <a:bodyPr/>
        <a:lstStyle/>
        <a:p>
          <a:endParaRPr lang="hr-HR"/>
        </a:p>
      </dgm:t>
    </dgm:pt>
    <dgm:pt modelId="{4DF56323-5B9A-4581-BC59-5828AACF986F}" type="sibTrans" cxnId="{DEA65CD8-E74E-4299-B0B3-032A288E3A61}">
      <dgm:prSet/>
      <dgm:spPr/>
      <dgm:t>
        <a:bodyPr/>
        <a:lstStyle/>
        <a:p>
          <a:endParaRPr lang="hr-HR"/>
        </a:p>
      </dgm:t>
    </dgm:pt>
    <dgm:pt modelId="{460F71B1-4823-4A4E-A838-BC747C08EA6B}" type="pres">
      <dgm:prSet presAssocID="{09FD35B7-46EE-403B-9A09-0684850EA699}" presName="Name0" presStyleCnt="0">
        <dgm:presLayoutVars>
          <dgm:chMax/>
          <dgm:chPref/>
          <dgm:dir/>
        </dgm:presLayoutVars>
      </dgm:prSet>
      <dgm:spPr/>
    </dgm:pt>
    <dgm:pt modelId="{529DE586-59BD-4E59-99B7-25581BF36E76}" type="pres">
      <dgm:prSet presAssocID="{92F34487-4C10-4C46-AF23-BA91D1BAE2A4}" presName="parenttextcomposite" presStyleCnt="0"/>
      <dgm:spPr/>
    </dgm:pt>
    <dgm:pt modelId="{FBED08EA-B0C9-4DEC-83C0-4F8DA5E8EBE4}" type="pres">
      <dgm:prSet presAssocID="{92F34487-4C10-4C46-AF23-BA91D1BAE2A4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BE5FE07C-974F-4002-8455-A527DA4A2FAF}" type="pres">
      <dgm:prSet presAssocID="{92F34487-4C10-4C46-AF23-BA91D1BAE2A4}" presName="composite" presStyleCnt="0"/>
      <dgm:spPr/>
    </dgm:pt>
    <dgm:pt modelId="{49DEFA5D-527F-4D8C-841E-B24EB52BEF42}" type="pres">
      <dgm:prSet presAssocID="{92F34487-4C10-4C46-AF23-BA91D1BAE2A4}" presName="chevron1" presStyleLbl="alignNode1" presStyleIdx="0" presStyleCnt="21"/>
      <dgm:spPr/>
    </dgm:pt>
    <dgm:pt modelId="{23888714-8E2A-4221-9738-BC170599EA3D}" type="pres">
      <dgm:prSet presAssocID="{92F34487-4C10-4C46-AF23-BA91D1BAE2A4}" presName="chevron2" presStyleLbl="alignNode1" presStyleIdx="1" presStyleCnt="21"/>
      <dgm:spPr/>
    </dgm:pt>
    <dgm:pt modelId="{619A85CC-BA97-4608-87D3-2D8F5DEEE046}" type="pres">
      <dgm:prSet presAssocID="{92F34487-4C10-4C46-AF23-BA91D1BAE2A4}" presName="chevron3" presStyleLbl="alignNode1" presStyleIdx="2" presStyleCnt="21"/>
      <dgm:spPr/>
    </dgm:pt>
    <dgm:pt modelId="{68605FA0-8157-4322-AD81-7159C4BC408E}" type="pres">
      <dgm:prSet presAssocID="{92F34487-4C10-4C46-AF23-BA91D1BAE2A4}" presName="chevron4" presStyleLbl="alignNode1" presStyleIdx="3" presStyleCnt="21"/>
      <dgm:spPr/>
    </dgm:pt>
    <dgm:pt modelId="{0AECACEB-21EA-490A-9FB9-3281D94838D0}" type="pres">
      <dgm:prSet presAssocID="{92F34487-4C10-4C46-AF23-BA91D1BAE2A4}" presName="chevron5" presStyleLbl="alignNode1" presStyleIdx="4" presStyleCnt="21"/>
      <dgm:spPr/>
    </dgm:pt>
    <dgm:pt modelId="{3B8C7DEA-BA5F-4A8C-9A7F-63CA5A3ACCAB}" type="pres">
      <dgm:prSet presAssocID="{92F34487-4C10-4C46-AF23-BA91D1BAE2A4}" presName="chevron6" presStyleLbl="alignNode1" presStyleIdx="5" presStyleCnt="21"/>
      <dgm:spPr/>
    </dgm:pt>
    <dgm:pt modelId="{55AEAD61-E9F1-410F-9D55-54A5F24F7CF8}" type="pres">
      <dgm:prSet presAssocID="{92F34487-4C10-4C46-AF23-BA91D1BAE2A4}" presName="chevron7" presStyleLbl="alignNode1" presStyleIdx="6" presStyleCnt="21"/>
      <dgm:spPr/>
    </dgm:pt>
    <dgm:pt modelId="{3DD08293-8ABD-4CA8-B30A-9CC047C24591}" type="pres">
      <dgm:prSet presAssocID="{92F34487-4C10-4C46-AF23-BA91D1BAE2A4}" presName="childtext" presStyleLbl="solidFgAcc1" presStyleIdx="0" presStyleCnt="3" custLinFactNeighborX="-555" custLinFactNeighborY="17080">
        <dgm:presLayoutVars>
          <dgm:chMax/>
          <dgm:chPref val="0"/>
          <dgm:bulletEnabled val="1"/>
        </dgm:presLayoutVars>
      </dgm:prSet>
      <dgm:spPr/>
    </dgm:pt>
    <dgm:pt modelId="{770545C4-B20C-49DE-8281-C3D061647884}" type="pres">
      <dgm:prSet presAssocID="{C50FD225-8E45-4A89-96EF-CCBDCF1B3D43}" presName="sibTrans" presStyleCnt="0"/>
      <dgm:spPr/>
    </dgm:pt>
    <dgm:pt modelId="{72B71197-1683-4398-A633-A16256E09A1A}" type="pres">
      <dgm:prSet presAssocID="{741C167A-C963-4294-9A7A-9BB17CFE4CD0}" presName="parenttextcomposite" presStyleCnt="0"/>
      <dgm:spPr/>
    </dgm:pt>
    <dgm:pt modelId="{8E6E39D8-E9AC-45AC-9530-C4ECAD688655}" type="pres">
      <dgm:prSet presAssocID="{741C167A-C963-4294-9A7A-9BB17CFE4CD0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6762AE34-CE80-4D9F-BA94-798ABFE978BF}" type="pres">
      <dgm:prSet presAssocID="{741C167A-C963-4294-9A7A-9BB17CFE4CD0}" presName="composite" presStyleCnt="0"/>
      <dgm:spPr/>
    </dgm:pt>
    <dgm:pt modelId="{08E94ABF-0B63-4217-BF7D-0D01BE6320E5}" type="pres">
      <dgm:prSet presAssocID="{741C167A-C963-4294-9A7A-9BB17CFE4CD0}" presName="chevron1" presStyleLbl="alignNode1" presStyleIdx="7" presStyleCnt="21"/>
      <dgm:spPr/>
    </dgm:pt>
    <dgm:pt modelId="{03FAD454-53C0-4681-B84E-E48572E35F1E}" type="pres">
      <dgm:prSet presAssocID="{741C167A-C963-4294-9A7A-9BB17CFE4CD0}" presName="chevron2" presStyleLbl="alignNode1" presStyleIdx="8" presStyleCnt="21"/>
      <dgm:spPr/>
    </dgm:pt>
    <dgm:pt modelId="{9C9DBDA5-13FA-418D-B101-B117F065B5AC}" type="pres">
      <dgm:prSet presAssocID="{741C167A-C963-4294-9A7A-9BB17CFE4CD0}" presName="chevron3" presStyleLbl="alignNode1" presStyleIdx="9" presStyleCnt="21"/>
      <dgm:spPr/>
    </dgm:pt>
    <dgm:pt modelId="{FA94C007-6ADA-4B5D-A540-4B140C35ECFB}" type="pres">
      <dgm:prSet presAssocID="{741C167A-C963-4294-9A7A-9BB17CFE4CD0}" presName="chevron4" presStyleLbl="alignNode1" presStyleIdx="10" presStyleCnt="21"/>
      <dgm:spPr/>
    </dgm:pt>
    <dgm:pt modelId="{26A4EA05-2ECA-4094-BA19-29F09F193B4F}" type="pres">
      <dgm:prSet presAssocID="{741C167A-C963-4294-9A7A-9BB17CFE4CD0}" presName="chevron5" presStyleLbl="alignNode1" presStyleIdx="11" presStyleCnt="21"/>
      <dgm:spPr/>
    </dgm:pt>
    <dgm:pt modelId="{5E3DFB5B-7FE4-45AC-8749-24337D415992}" type="pres">
      <dgm:prSet presAssocID="{741C167A-C963-4294-9A7A-9BB17CFE4CD0}" presName="chevron6" presStyleLbl="alignNode1" presStyleIdx="12" presStyleCnt="21"/>
      <dgm:spPr/>
    </dgm:pt>
    <dgm:pt modelId="{05D337E5-A545-4C6B-9500-9DBF87ACE74E}" type="pres">
      <dgm:prSet presAssocID="{741C167A-C963-4294-9A7A-9BB17CFE4CD0}" presName="chevron7" presStyleLbl="alignNode1" presStyleIdx="13" presStyleCnt="21"/>
      <dgm:spPr/>
    </dgm:pt>
    <dgm:pt modelId="{409CFAF1-3181-467C-B546-24E6CED76E11}" type="pres">
      <dgm:prSet presAssocID="{741C167A-C963-4294-9A7A-9BB17CFE4CD0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D33D76C0-5712-41A0-9971-90D9EC2F381B}" type="pres">
      <dgm:prSet presAssocID="{795D04B4-3759-4DC5-A30B-785B6B550A34}" presName="sibTrans" presStyleCnt="0"/>
      <dgm:spPr/>
    </dgm:pt>
    <dgm:pt modelId="{585D59DE-B5C0-46AD-B8DE-6D0C9075E7FF}" type="pres">
      <dgm:prSet presAssocID="{219FC73C-67D9-4089-AC83-1DB518F81053}" presName="parenttextcomposite" presStyleCnt="0"/>
      <dgm:spPr/>
    </dgm:pt>
    <dgm:pt modelId="{50AF6F8D-F7A2-4A4D-B441-9EFAF923B6C8}" type="pres">
      <dgm:prSet presAssocID="{219FC73C-67D9-4089-AC83-1DB518F81053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FBF9E057-F920-4FCF-BCEC-F3F16940EC22}" type="pres">
      <dgm:prSet presAssocID="{219FC73C-67D9-4089-AC83-1DB518F81053}" presName="composite" presStyleCnt="0"/>
      <dgm:spPr/>
    </dgm:pt>
    <dgm:pt modelId="{C20EC0DE-0BF7-4F59-9906-A5F570AD190C}" type="pres">
      <dgm:prSet presAssocID="{219FC73C-67D9-4089-AC83-1DB518F81053}" presName="chevron1" presStyleLbl="alignNode1" presStyleIdx="14" presStyleCnt="21"/>
      <dgm:spPr/>
    </dgm:pt>
    <dgm:pt modelId="{3836DA03-C722-44D4-A230-C2F02E619826}" type="pres">
      <dgm:prSet presAssocID="{219FC73C-67D9-4089-AC83-1DB518F81053}" presName="chevron2" presStyleLbl="alignNode1" presStyleIdx="15" presStyleCnt="21"/>
      <dgm:spPr/>
    </dgm:pt>
    <dgm:pt modelId="{EECDCDB3-54D6-408C-9144-B2A3996357BD}" type="pres">
      <dgm:prSet presAssocID="{219FC73C-67D9-4089-AC83-1DB518F81053}" presName="chevron3" presStyleLbl="alignNode1" presStyleIdx="16" presStyleCnt="21"/>
      <dgm:spPr/>
    </dgm:pt>
    <dgm:pt modelId="{75A6785A-5243-480D-9E7C-D08366106E14}" type="pres">
      <dgm:prSet presAssocID="{219FC73C-67D9-4089-AC83-1DB518F81053}" presName="chevron4" presStyleLbl="alignNode1" presStyleIdx="17" presStyleCnt="21"/>
      <dgm:spPr/>
    </dgm:pt>
    <dgm:pt modelId="{C3C2B135-A700-439B-91A3-B4B1424123DF}" type="pres">
      <dgm:prSet presAssocID="{219FC73C-67D9-4089-AC83-1DB518F81053}" presName="chevron5" presStyleLbl="alignNode1" presStyleIdx="18" presStyleCnt="21"/>
      <dgm:spPr/>
    </dgm:pt>
    <dgm:pt modelId="{ED2E64A0-C87A-47DE-8D34-D9DFD02C1BFE}" type="pres">
      <dgm:prSet presAssocID="{219FC73C-67D9-4089-AC83-1DB518F81053}" presName="chevron6" presStyleLbl="alignNode1" presStyleIdx="19" presStyleCnt="21"/>
      <dgm:spPr/>
    </dgm:pt>
    <dgm:pt modelId="{99A0697B-34F2-426F-9FE3-E5D7F87F85E7}" type="pres">
      <dgm:prSet presAssocID="{219FC73C-67D9-4089-AC83-1DB518F81053}" presName="chevron7" presStyleLbl="alignNode1" presStyleIdx="20" presStyleCnt="21"/>
      <dgm:spPr/>
    </dgm:pt>
    <dgm:pt modelId="{5C5E6ADC-E42C-4C9C-BA0B-F452730BDDA1}" type="pres">
      <dgm:prSet presAssocID="{219FC73C-67D9-4089-AC83-1DB518F81053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78083339-7C43-4F5D-A8AE-37803676B831}" type="presOf" srcId="{AFDD156F-0548-45CA-A317-495F599707B4}" destId="{409CFAF1-3181-467C-B546-24E6CED76E11}" srcOrd="0" destOrd="0" presId="urn:microsoft.com/office/officeart/2008/layout/VerticalAccentList"/>
    <dgm:cxn modelId="{8458CD5C-D14F-4675-9945-E6DB9F51B581}" type="presOf" srcId="{AA3C1D4F-0AB4-4581-B868-8B8E9B5BB6B2}" destId="{5C5E6ADC-E42C-4C9C-BA0B-F452730BDDA1}" srcOrd="0" destOrd="0" presId="urn:microsoft.com/office/officeart/2008/layout/VerticalAccentList"/>
    <dgm:cxn modelId="{F686C461-37AD-40B2-ADD0-B904844D7F54}" type="presOf" srcId="{219FC73C-67D9-4089-AC83-1DB518F81053}" destId="{50AF6F8D-F7A2-4A4D-B441-9EFAF923B6C8}" srcOrd="0" destOrd="0" presId="urn:microsoft.com/office/officeart/2008/layout/VerticalAccentList"/>
    <dgm:cxn modelId="{F3EFEC65-8C6C-4A69-B55A-170F772EE0CC}" srcId="{09FD35B7-46EE-403B-9A09-0684850EA699}" destId="{219FC73C-67D9-4089-AC83-1DB518F81053}" srcOrd="2" destOrd="0" parTransId="{160F5D91-CD1F-4C4E-B254-04A1B9B3DCD5}" sibTransId="{D3A13F5A-2FEA-4F04-967B-22F22109BBC5}"/>
    <dgm:cxn modelId="{C1139C6B-8BCD-4A2F-91AF-B8A897333908}" srcId="{92F34487-4C10-4C46-AF23-BA91D1BAE2A4}" destId="{D912CEA5-2EAD-4413-8195-DD237C33DDB7}" srcOrd="0" destOrd="0" parTransId="{8703E714-8B6D-4393-B55D-5350E08E3AF0}" sibTransId="{DBE31234-D3D6-410D-8127-1D4A41E1A0BB}"/>
    <dgm:cxn modelId="{E64B4053-7FB9-40FF-9240-0ED9D2ECD665}" type="presOf" srcId="{09FD35B7-46EE-403B-9A09-0684850EA699}" destId="{460F71B1-4823-4A4E-A838-BC747C08EA6B}" srcOrd="0" destOrd="0" presId="urn:microsoft.com/office/officeart/2008/layout/VerticalAccentList"/>
    <dgm:cxn modelId="{481D7684-601F-4C51-A9B4-CA443A6C2964}" srcId="{09FD35B7-46EE-403B-9A09-0684850EA699}" destId="{92F34487-4C10-4C46-AF23-BA91D1BAE2A4}" srcOrd="0" destOrd="0" parTransId="{10FFD54D-C325-41F0-9A6C-13D84B19440E}" sibTransId="{C50FD225-8E45-4A89-96EF-CCBDCF1B3D43}"/>
    <dgm:cxn modelId="{83218F88-C12A-466D-8723-1B6B6747E888}" type="presOf" srcId="{92F34487-4C10-4C46-AF23-BA91D1BAE2A4}" destId="{FBED08EA-B0C9-4DEC-83C0-4F8DA5E8EBE4}" srcOrd="0" destOrd="0" presId="urn:microsoft.com/office/officeart/2008/layout/VerticalAccentList"/>
    <dgm:cxn modelId="{1A7C7997-9734-4C95-8265-3CD733808FA0}" srcId="{741C167A-C963-4294-9A7A-9BB17CFE4CD0}" destId="{AFDD156F-0548-45CA-A317-495F599707B4}" srcOrd="0" destOrd="0" parTransId="{E642BA9E-AE16-454A-B1DC-B2C00D647957}" sibTransId="{4EE77362-CFF6-44E5-9936-9A2096EA1AB3}"/>
    <dgm:cxn modelId="{DA5A9398-E118-4F80-B862-8BB60F73BF22}" srcId="{09FD35B7-46EE-403B-9A09-0684850EA699}" destId="{741C167A-C963-4294-9A7A-9BB17CFE4CD0}" srcOrd="1" destOrd="0" parTransId="{D7DCCCEC-8F07-4D24-97D7-37829E832B7F}" sibTransId="{795D04B4-3759-4DC5-A30B-785B6B550A34}"/>
    <dgm:cxn modelId="{857D13B4-2870-42DF-B332-860179AE4E45}" type="presOf" srcId="{D912CEA5-2EAD-4413-8195-DD237C33DDB7}" destId="{3DD08293-8ABD-4CA8-B30A-9CC047C24591}" srcOrd="0" destOrd="0" presId="urn:microsoft.com/office/officeart/2008/layout/VerticalAccentList"/>
    <dgm:cxn modelId="{DEA65CD8-E74E-4299-B0B3-032A288E3A61}" srcId="{219FC73C-67D9-4089-AC83-1DB518F81053}" destId="{AA3C1D4F-0AB4-4581-B868-8B8E9B5BB6B2}" srcOrd="0" destOrd="0" parTransId="{8C6D70D6-CAF0-4599-B413-FED9D8214FF4}" sibTransId="{4DF56323-5B9A-4581-BC59-5828AACF986F}"/>
    <dgm:cxn modelId="{AD0D23EC-4EF4-4069-9867-B95D59BBC63A}" type="presOf" srcId="{741C167A-C963-4294-9A7A-9BB17CFE4CD0}" destId="{8E6E39D8-E9AC-45AC-9530-C4ECAD688655}" srcOrd="0" destOrd="0" presId="urn:microsoft.com/office/officeart/2008/layout/VerticalAccentList"/>
    <dgm:cxn modelId="{3BEF1AEB-17A6-45EF-B63A-79817F19F475}" type="presParOf" srcId="{460F71B1-4823-4A4E-A838-BC747C08EA6B}" destId="{529DE586-59BD-4E59-99B7-25581BF36E76}" srcOrd="0" destOrd="0" presId="urn:microsoft.com/office/officeart/2008/layout/VerticalAccentList"/>
    <dgm:cxn modelId="{AD16015E-3CCD-46FA-B9B1-6C90D561050C}" type="presParOf" srcId="{529DE586-59BD-4E59-99B7-25581BF36E76}" destId="{FBED08EA-B0C9-4DEC-83C0-4F8DA5E8EBE4}" srcOrd="0" destOrd="0" presId="urn:microsoft.com/office/officeart/2008/layout/VerticalAccentList"/>
    <dgm:cxn modelId="{8BD1A991-6167-45B5-82DA-497E25119A8D}" type="presParOf" srcId="{460F71B1-4823-4A4E-A838-BC747C08EA6B}" destId="{BE5FE07C-974F-4002-8455-A527DA4A2FAF}" srcOrd="1" destOrd="0" presId="urn:microsoft.com/office/officeart/2008/layout/VerticalAccentList"/>
    <dgm:cxn modelId="{D0102A57-CCEF-406B-9ED2-72462067FE05}" type="presParOf" srcId="{BE5FE07C-974F-4002-8455-A527DA4A2FAF}" destId="{49DEFA5D-527F-4D8C-841E-B24EB52BEF42}" srcOrd="0" destOrd="0" presId="urn:microsoft.com/office/officeart/2008/layout/VerticalAccentList"/>
    <dgm:cxn modelId="{7C04E8CF-A9B8-429B-9055-B7B777DD75A3}" type="presParOf" srcId="{BE5FE07C-974F-4002-8455-A527DA4A2FAF}" destId="{23888714-8E2A-4221-9738-BC170599EA3D}" srcOrd="1" destOrd="0" presId="urn:microsoft.com/office/officeart/2008/layout/VerticalAccentList"/>
    <dgm:cxn modelId="{CF07C1CD-F9D3-4D12-B8C4-2EFB9E99DC8F}" type="presParOf" srcId="{BE5FE07C-974F-4002-8455-A527DA4A2FAF}" destId="{619A85CC-BA97-4608-87D3-2D8F5DEEE046}" srcOrd="2" destOrd="0" presId="urn:microsoft.com/office/officeart/2008/layout/VerticalAccentList"/>
    <dgm:cxn modelId="{BF228A01-1EBE-4EDD-BAD8-CBCE018D1BE2}" type="presParOf" srcId="{BE5FE07C-974F-4002-8455-A527DA4A2FAF}" destId="{68605FA0-8157-4322-AD81-7159C4BC408E}" srcOrd="3" destOrd="0" presId="urn:microsoft.com/office/officeart/2008/layout/VerticalAccentList"/>
    <dgm:cxn modelId="{0F19E55F-A4B9-41C8-AB92-C9454B29DE9F}" type="presParOf" srcId="{BE5FE07C-974F-4002-8455-A527DA4A2FAF}" destId="{0AECACEB-21EA-490A-9FB9-3281D94838D0}" srcOrd="4" destOrd="0" presId="urn:microsoft.com/office/officeart/2008/layout/VerticalAccentList"/>
    <dgm:cxn modelId="{DB7EA941-1D38-4989-AC6F-FF29CD9FAA09}" type="presParOf" srcId="{BE5FE07C-974F-4002-8455-A527DA4A2FAF}" destId="{3B8C7DEA-BA5F-4A8C-9A7F-63CA5A3ACCAB}" srcOrd="5" destOrd="0" presId="urn:microsoft.com/office/officeart/2008/layout/VerticalAccentList"/>
    <dgm:cxn modelId="{759EF55E-65D6-406B-ACDB-CEA82D912EFD}" type="presParOf" srcId="{BE5FE07C-974F-4002-8455-A527DA4A2FAF}" destId="{55AEAD61-E9F1-410F-9D55-54A5F24F7CF8}" srcOrd="6" destOrd="0" presId="urn:microsoft.com/office/officeart/2008/layout/VerticalAccentList"/>
    <dgm:cxn modelId="{3EC149EF-10C8-4C72-BCB1-571275E40940}" type="presParOf" srcId="{BE5FE07C-974F-4002-8455-A527DA4A2FAF}" destId="{3DD08293-8ABD-4CA8-B30A-9CC047C24591}" srcOrd="7" destOrd="0" presId="urn:microsoft.com/office/officeart/2008/layout/VerticalAccentList"/>
    <dgm:cxn modelId="{09DFCB3D-5998-49CD-9A91-3A102E43FF56}" type="presParOf" srcId="{460F71B1-4823-4A4E-A838-BC747C08EA6B}" destId="{770545C4-B20C-49DE-8281-C3D061647884}" srcOrd="2" destOrd="0" presId="urn:microsoft.com/office/officeart/2008/layout/VerticalAccentList"/>
    <dgm:cxn modelId="{5FC6050B-EF73-4359-A4B7-62012D0C43FF}" type="presParOf" srcId="{460F71B1-4823-4A4E-A838-BC747C08EA6B}" destId="{72B71197-1683-4398-A633-A16256E09A1A}" srcOrd="3" destOrd="0" presId="urn:microsoft.com/office/officeart/2008/layout/VerticalAccentList"/>
    <dgm:cxn modelId="{ECD498C4-DC5B-4F72-B943-8CD52AE5325C}" type="presParOf" srcId="{72B71197-1683-4398-A633-A16256E09A1A}" destId="{8E6E39D8-E9AC-45AC-9530-C4ECAD688655}" srcOrd="0" destOrd="0" presId="urn:microsoft.com/office/officeart/2008/layout/VerticalAccentList"/>
    <dgm:cxn modelId="{9704C203-41FA-4BCF-8E55-C8F691E3CDA0}" type="presParOf" srcId="{460F71B1-4823-4A4E-A838-BC747C08EA6B}" destId="{6762AE34-CE80-4D9F-BA94-798ABFE978BF}" srcOrd="4" destOrd="0" presId="urn:microsoft.com/office/officeart/2008/layout/VerticalAccentList"/>
    <dgm:cxn modelId="{D40CA8BC-6D7E-48F6-A45E-100A8FD22F6A}" type="presParOf" srcId="{6762AE34-CE80-4D9F-BA94-798ABFE978BF}" destId="{08E94ABF-0B63-4217-BF7D-0D01BE6320E5}" srcOrd="0" destOrd="0" presId="urn:microsoft.com/office/officeart/2008/layout/VerticalAccentList"/>
    <dgm:cxn modelId="{D9FFA82D-7B2E-41DB-9F75-9E3B21967C6F}" type="presParOf" srcId="{6762AE34-CE80-4D9F-BA94-798ABFE978BF}" destId="{03FAD454-53C0-4681-B84E-E48572E35F1E}" srcOrd="1" destOrd="0" presId="urn:microsoft.com/office/officeart/2008/layout/VerticalAccentList"/>
    <dgm:cxn modelId="{730D7C64-EBE6-462F-8A2C-658A8BCF4411}" type="presParOf" srcId="{6762AE34-CE80-4D9F-BA94-798ABFE978BF}" destId="{9C9DBDA5-13FA-418D-B101-B117F065B5AC}" srcOrd="2" destOrd="0" presId="urn:microsoft.com/office/officeart/2008/layout/VerticalAccentList"/>
    <dgm:cxn modelId="{469C0D2C-E93D-416D-AF99-057509A3B4CA}" type="presParOf" srcId="{6762AE34-CE80-4D9F-BA94-798ABFE978BF}" destId="{FA94C007-6ADA-4B5D-A540-4B140C35ECFB}" srcOrd="3" destOrd="0" presId="urn:microsoft.com/office/officeart/2008/layout/VerticalAccentList"/>
    <dgm:cxn modelId="{BF1B4D3C-3464-4581-87A5-28DD516B4B31}" type="presParOf" srcId="{6762AE34-CE80-4D9F-BA94-798ABFE978BF}" destId="{26A4EA05-2ECA-4094-BA19-29F09F193B4F}" srcOrd="4" destOrd="0" presId="urn:microsoft.com/office/officeart/2008/layout/VerticalAccentList"/>
    <dgm:cxn modelId="{CEFD45A1-E370-48C9-8D7C-30926333BC51}" type="presParOf" srcId="{6762AE34-CE80-4D9F-BA94-798ABFE978BF}" destId="{5E3DFB5B-7FE4-45AC-8749-24337D415992}" srcOrd="5" destOrd="0" presId="urn:microsoft.com/office/officeart/2008/layout/VerticalAccentList"/>
    <dgm:cxn modelId="{DFDB4EE0-4BFE-498E-9D1B-BBDB08255D05}" type="presParOf" srcId="{6762AE34-CE80-4D9F-BA94-798ABFE978BF}" destId="{05D337E5-A545-4C6B-9500-9DBF87ACE74E}" srcOrd="6" destOrd="0" presId="urn:microsoft.com/office/officeart/2008/layout/VerticalAccentList"/>
    <dgm:cxn modelId="{F3CE9368-3676-429B-B45E-2F79EA4139E2}" type="presParOf" srcId="{6762AE34-CE80-4D9F-BA94-798ABFE978BF}" destId="{409CFAF1-3181-467C-B546-24E6CED76E11}" srcOrd="7" destOrd="0" presId="urn:microsoft.com/office/officeart/2008/layout/VerticalAccentList"/>
    <dgm:cxn modelId="{AC18F0D8-414A-4D8C-B441-0D12B2383A57}" type="presParOf" srcId="{460F71B1-4823-4A4E-A838-BC747C08EA6B}" destId="{D33D76C0-5712-41A0-9971-90D9EC2F381B}" srcOrd="5" destOrd="0" presId="urn:microsoft.com/office/officeart/2008/layout/VerticalAccentList"/>
    <dgm:cxn modelId="{956C3CFC-ED55-4BD9-8D3C-2DF2286E3FEE}" type="presParOf" srcId="{460F71B1-4823-4A4E-A838-BC747C08EA6B}" destId="{585D59DE-B5C0-46AD-B8DE-6D0C9075E7FF}" srcOrd="6" destOrd="0" presId="urn:microsoft.com/office/officeart/2008/layout/VerticalAccentList"/>
    <dgm:cxn modelId="{019D3F50-C054-40E2-9C50-FBDF6B2D2CD0}" type="presParOf" srcId="{585D59DE-B5C0-46AD-B8DE-6D0C9075E7FF}" destId="{50AF6F8D-F7A2-4A4D-B441-9EFAF923B6C8}" srcOrd="0" destOrd="0" presId="urn:microsoft.com/office/officeart/2008/layout/VerticalAccentList"/>
    <dgm:cxn modelId="{0CD48850-7C63-434B-B79C-969BCEC608FD}" type="presParOf" srcId="{460F71B1-4823-4A4E-A838-BC747C08EA6B}" destId="{FBF9E057-F920-4FCF-BCEC-F3F16940EC22}" srcOrd="7" destOrd="0" presId="urn:microsoft.com/office/officeart/2008/layout/VerticalAccentList"/>
    <dgm:cxn modelId="{70D46849-DAFB-443E-B2B6-9F24BA72F38D}" type="presParOf" srcId="{FBF9E057-F920-4FCF-BCEC-F3F16940EC22}" destId="{C20EC0DE-0BF7-4F59-9906-A5F570AD190C}" srcOrd="0" destOrd="0" presId="urn:microsoft.com/office/officeart/2008/layout/VerticalAccentList"/>
    <dgm:cxn modelId="{437D7B5F-262D-4D1F-9906-986FA5733F1F}" type="presParOf" srcId="{FBF9E057-F920-4FCF-BCEC-F3F16940EC22}" destId="{3836DA03-C722-44D4-A230-C2F02E619826}" srcOrd="1" destOrd="0" presId="urn:microsoft.com/office/officeart/2008/layout/VerticalAccentList"/>
    <dgm:cxn modelId="{B787B78B-D043-4F1A-9AB7-BFAD83AD1AA9}" type="presParOf" srcId="{FBF9E057-F920-4FCF-BCEC-F3F16940EC22}" destId="{EECDCDB3-54D6-408C-9144-B2A3996357BD}" srcOrd="2" destOrd="0" presId="urn:microsoft.com/office/officeart/2008/layout/VerticalAccentList"/>
    <dgm:cxn modelId="{981D2003-F682-47FB-8E64-FDB038FBCD08}" type="presParOf" srcId="{FBF9E057-F920-4FCF-BCEC-F3F16940EC22}" destId="{75A6785A-5243-480D-9E7C-D08366106E14}" srcOrd="3" destOrd="0" presId="urn:microsoft.com/office/officeart/2008/layout/VerticalAccentList"/>
    <dgm:cxn modelId="{261A028A-8BD6-426F-82AD-42E4967999B9}" type="presParOf" srcId="{FBF9E057-F920-4FCF-BCEC-F3F16940EC22}" destId="{C3C2B135-A700-439B-91A3-B4B1424123DF}" srcOrd="4" destOrd="0" presId="urn:microsoft.com/office/officeart/2008/layout/VerticalAccentList"/>
    <dgm:cxn modelId="{8E8729C6-1B6D-4291-945A-6D1325F619CD}" type="presParOf" srcId="{FBF9E057-F920-4FCF-BCEC-F3F16940EC22}" destId="{ED2E64A0-C87A-47DE-8D34-D9DFD02C1BFE}" srcOrd="5" destOrd="0" presId="urn:microsoft.com/office/officeart/2008/layout/VerticalAccentList"/>
    <dgm:cxn modelId="{91AB5BB0-A938-4360-9E7B-6DC39B869FBF}" type="presParOf" srcId="{FBF9E057-F920-4FCF-BCEC-F3F16940EC22}" destId="{99A0697B-34F2-426F-9FE3-E5D7F87F85E7}" srcOrd="6" destOrd="0" presId="urn:microsoft.com/office/officeart/2008/layout/VerticalAccentList"/>
    <dgm:cxn modelId="{F3AD035D-FBC0-4F5E-A296-D544EB3C79F8}" type="presParOf" srcId="{FBF9E057-F920-4FCF-BCEC-F3F16940EC22}" destId="{5C5E6ADC-E42C-4C9C-BA0B-F452730BDDA1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D08EA-B0C9-4DEC-83C0-4F8DA5E8EBE4}">
      <dsp:nvSpPr>
        <dsp:cNvPr id="0" name=""/>
        <dsp:cNvSpPr/>
      </dsp:nvSpPr>
      <dsp:spPr>
        <a:xfrm>
          <a:off x="642476" y="2831"/>
          <a:ext cx="6093584" cy="553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b="1" kern="1200" dirty="0"/>
            <a:t>DRUŠTVENE MREŽE</a:t>
          </a:r>
        </a:p>
      </dsp:txBody>
      <dsp:txXfrm>
        <a:off x="642476" y="2831"/>
        <a:ext cx="6093584" cy="553962"/>
      </dsp:txXfrm>
    </dsp:sp>
    <dsp:sp modelId="{49DEFA5D-527F-4D8C-841E-B24EB52BEF42}">
      <dsp:nvSpPr>
        <dsp:cNvPr id="0" name=""/>
        <dsp:cNvSpPr/>
      </dsp:nvSpPr>
      <dsp:spPr>
        <a:xfrm>
          <a:off x="642476" y="556793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888714-8E2A-4221-9738-BC170599EA3D}">
      <dsp:nvSpPr>
        <dsp:cNvPr id="0" name=""/>
        <dsp:cNvSpPr/>
      </dsp:nvSpPr>
      <dsp:spPr>
        <a:xfrm>
          <a:off x="1498964" y="556793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41939"/>
            <a:satOff val="-396"/>
            <a:lumOff val="-412"/>
            <a:alphaOff val="0"/>
          </a:schemeClr>
        </a:solidFill>
        <a:ln w="12700" cap="flat" cmpd="sng" algn="ctr">
          <a:solidFill>
            <a:schemeClr val="accent2">
              <a:hueOff val="41939"/>
              <a:satOff val="-396"/>
              <a:lumOff val="-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A85CC-BA97-4608-87D3-2D8F5DEEE046}">
      <dsp:nvSpPr>
        <dsp:cNvPr id="0" name=""/>
        <dsp:cNvSpPr/>
      </dsp:nvSpPr>
      <dsp:spPr>
        <a:xfrm>
          <a:off x="2356128" y="556793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83878"/>
            <a:satOff val="-792"/>
            <a:lumOff val="-824"/>
            <a:alphaOff val="0"/>
          </a:schemeClr>
        </a:solidFill>
        <a:ln w="12700" cap="flat" cmpd="sng" algn="ctr">
          <a:solidFill>
            <a:schemeClr val="accent2">
              <a:hueOff val="83878"/>
              <a:satOff val="-792"/>
              <a:lumOff val="-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605FA0-8157-4322-AD81-7159C4BC408E}">
      <dsp:nvSpPr>
        <dsp:cNvPr id="0" name=""/>
        <dsp:cNvSpPr/>
      </dsp:nvSpPr>
      <dsp:spPr>
        <a:xfrm>
          <a:off x="3212615" y="556793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125816"/>
            <a:satOff val="-1188"/>
            <a:lumOff val="-1236"/>
            <a:alphaOff val="0"/>
          </a:schemeClr>
        </a:solidFill>
        <a:ln w="12700" cap="flat" cmpd="sng" algn="ctr">
          <a:solidFill>
            <a:schemeClr val="accent2">
              <a:hueOff val="125816"/>
              <a:satOff val="-1188"/>
              <a:lumOff val="-12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CACEB-21EA-490A-9FB9-3281D94838D0}">
      <dsp:nvSpPr>
        <dsp:cNvPr id="0" name=""/>
        <dsp:cNvSpPr/>
      </dsp:nvSpPr>
      <dsp:spPr>
        <a:xfrm>
          <a:off x="4069779" y="556793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167755"/>
            <a:satOff val="-1585"/>
            <a:lumOff val="-1647"/>
            <a:alphaOff val="0"/>
          </a:schemeClr>
        </a:solidFill>
        <a:ln w="12700" cap="flat" cmpd="sng" algn="ctr">
          <a:solidFill>
            <a:schemeClr val="accent2">
              <a:hueOff val="167755"/>
              <a:satOff val="-1585"/>
              <a:lumOff val="-1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C7DEA-BA5F-4A8C-9A7F-63CA5A3ACCAB}">
      <dsp:nvSpPr>
        <dsp:cNvPr id="0" name=""/>
        <dsp:cNvSpPr/>
      </dsp:nvSpPr>
      <dsp:spPr>
        <a:xfrm>
          <a:off x="4926267" y="556793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209694"/>
            <a:satOff val="-1981"/>
            <a:lumOff val="-2059"/>
            <a:alphaOff val="0"/>
          </a:schemeClr>
        </a:solidFill>
        <a:ln w="12700" cap="flat" cmpd="sng" algn="ctr">
          <a:solidFill>
            <a:schemeClr val="accent2">
              <a:hueOff val="209694"/>
              <a:satOff val="-1981"/>
              <a:lumOff val="-2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AEAD61-E9F1-410F-9D55-54A5F24F7CF8}">
      <dsp:nvSpPr>
        <dsp:cNvPr id="0" name=""/>
        <dsp:cNvSpPr/>
      </dsp:nvSpPr>
      <dsp:spPr>
        <a:xfrm>
          <a:off x="5783431" y="556793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251633"/>
            <a:satOff val="-2377"/>
            <a:lumOff val="-2471"/>
            <a:alphaOff val="0"/>
          </a:schemeClr>
        </a:solidFill>
        <a:ln w="12700" cap="flat" cmpd="sng" algn="ctr">
          <a:solidFill>
            <a:schemeClr val="accent2">
              <a:hueOff val="251633"/>
              <a:satOff val="-2377"/>
              <a:lumOff val="-2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08293-8ABD-4CA8-B30A-9CC047C24591}">
      <dsp:nvSpPr>
        <dsp:cNvPr id="0" name=""/>
        <dsp:cNvSpPr/>
      </dsp:nvSpPr>
      <dsp:spPr>
        <a:xfrm>
          <a:off x="608217" y="823828"/>
          <a:ext cx="6172801" cy="9027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hr-HR" sz="2500" b="0" i="0" u="none" strike="noStrike" kern="1200" cap="none" spc="0" normalizeH="0" baseline="0" noProof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Snapchat, Instagram, WhatsApp, TikTok</a:t>
          </a:r>
          <a:endParaRPr lang="hr-HR" sz="2500" kern="1200" dirty="0"/>
        </a:p>
      </dsp:txBody>
      <dsp:txXfrm>
        <a:off x="608217" y="823828"/>
        <a:ext cx="6172801" cy="902753"/>
      </dsp:txXfrm>
    </dsp:sp>
    <dsp:sp modelId="{8E6E39D8-E9AC-45AC-9530-C4ECAD688655}">
      <dsp:nvSpPr>
        <dsp:cNvPr id="0" name=""/>
        <dsp:cNvSpPr/>
      </dsp:nvSpPr>
      <dsp:spPr>
        <a:xfrm>
          <a:off x="642476" y="1775491"/>
          <a:ext cx="6093584" cy="553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b="1" kern="1200" dirty="0"/>
            <a:t>ZABAVA</a:t>
          </a:r>
        </a:p>
      </dsp:txBody>
      <dsp:txXfrm>
        <a:off x="642476" y="1775491"/>
        <a:ext cx="6093584" cy="553962"/>
      </dsp:txXfrm>
    </dsp:sp>
    <dsp:sp modelId="{08E94ABF-0B63-4217-BF7D-0D01BE6320E5}">
      <dsp:nvSpPr>
        <dsp:cNvPr id="0" name=""/>
        <dsp:cNvSpPr/>
      </dsp:nvSpPr>
      <dsp:spPr>
        <a:xfrm>
          <a:off x="642476" y="2329453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293571"/>
            <a:satOff val="-2773"/>
            <a:lumOff val="-2883"/>
            <a:alphaOff val="0"/>
          </a:schemeClr>
        </a:solidFill>
        <a:ln w="12700" cap="flat" cmpd="sng" algn="ctr">
          <a:solidFill>
            <a:schemeClr val="accent2">
              <a:hueOff val="293571"/>
              <a:satOff val="-2773"/>
              <a:lumOff val="-2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FAD454-53C0-4681-B84E-E48572E35F1E}">
      <dsp:nvSpPr>
        <dsp:cNvPr id="0" name=""/>
        <dsp:cNvSpPr/>
      </dsp:nvSpPr>
      <dsp:spPr>
        <a:xfrm>
          <a:off x="1498964" y="2329453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335510"/>
            <a:satOff val="-3169"/>
            <a:lumOff val="-3295"/>
            <a:alphaOff val="0"/>
          </a:schemeClr>
        </a:solidFill>
        <a:ln w="12700" cap="flat" cmpd="sng" algn="ctr">
          <a:solidFill>
            <a:schemeClr val="accent2">
              <a:hueOff val="335510"/>
              <a:satOff val="-3169"/>
              <a:lumOff val="-32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9DBDA5-13FA-418D-B101-B117F065B5AC}">
      <dsp:nvSpPr>
        <dsp:cNvPr id="0" name=""/>
        <dsp:cNvSpPr/>
      </dsp:nvSpPr>
      <dsp:spPr>
        <a:xfrm>
          <a:off x="2356128" y="2329453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377449"/>
            <a:satOff val="-3565"/>
            <a:lumOff val="-3707"/>
            <a:alphaOff val="0"/>
          </a:schemeClr>
        </a:solidFill>
        <a:ln w="12700" cap="flat" cmpd="sng" algn="ctr">
          <a:solidFill>
            <a:schemeClr val="accent2">
              <a:hueOff val="377449"/>
              <a:satOff val="-3565"/>
              <a:lumOff val="-37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4C007-6ADA-4B5D-A540-4B140C35ECFB}">
      <dsp:nvSpPr>
        <dsp:cNvPr id="0" name=""/>
        <dsp:cNvSpPr/>
      </dsp:nvSpPr>
      <dsp:spPr>
        <a:xfrm>
          <a:off x="3212615" y="2329453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419388"/>
            <a:satOff val="-3962"/>
            <a:lumOff val="-4118"/>
            <a:alphaOff val="0"/>
          </a:schemeClr>
        </a:solidFill>
        <a:ln w="12700" cap="flat" cmpd="sng" algn="ctr">
          <a:solidFill>
            <a:schemeClr val="accent2">
              <a:hueOff val="419388"/>
              <a:satOff val="-3962"/>
              <a:lumOff val="-41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A4EA05-2ECA-4094-BA19-29F09F193B4F}">
      <dsp:nvSpPr>
        <dsp:cNvPr id="0" name=""/>
        <dsp:cNvSpPr/>
      </dsp:nvSpPr>
      <dsp:spPr>
        <a:xfrm>
          <a:off x="4069779" y="2329453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461326"/>
            <a:satOff val="-4358"/>
            <a:lumOff val="-4530"/>
            <a:alphaOff val="0"/>
          </a:schemeClr>
        </a:solidFill>
        <a:ln w="12700" cap="flat" cmpd="sng" algn="ctr">
          <a:solidFill>
            <a:schemeClr val="accent2">
              <a:hueOff val="461326"/>
              <a:satOff val="-4358"/>
              <a:lumOff val="-4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3DFB5B-7FE4-45AC-8749-24337D415992}">
      <dsp:nvSpPr>
        <dsp:cNvPr id="0" name=""/>
        <dsp:cNvSpPr/>
      </dsp:nvSpPr>
      <dsp:spPr>
        <a:xfrm>
          <a:off x="4926267" y="2329453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503265"/>
            <a:satOff val="-4754"/>
            <a:lumOff val="-4942"/>
            <a:alphaOff val="0"/>
          </a:schemeClr>
        </a:solidFill>
        <a:ln w="12700" cap="flat" cmpd="sng" algn="ctr">
          <a:solidFill>
            <a:schemeClr val="accent2">
              <a:hueOff val="503265"/>
              <a:satOff val="-4754"/>
              <a:lumOff val="-4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D337E5-A545-4C6B-9500-9DBF87ACE74E}">
      <dsp:nvSpPr>
        <dsp:cNvPr id="0" name=""/>
        <dsp:cNvSpPr/>
      </dsp:nvSpPr>
      <dsp:spPr>
        <a:xfrm>
          <a:off x="5783431" y="2329453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545204"/>
            <a:satOff val="-5150"/>
            <a:lumOff val="-5354"/>
            <a:alphaOff val="0"/>
          </a:schemeClr>
        </a:solidFill>
        <a:ln w="12700" cap="flat" cmpd="sng" algn="ctr">
          <a:solidFill>
            <a:schemeClr val="accent2">
              <a:hueOff val="545204"/>
              <a:satOff val="-5150"/>
              <a:lumOff val="-53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9CFAF1-3181-467C-B546-24E6CED76E11}">
      <dsp:nvSpPr>
        <dsp:cNvPr id="0" name=""/>
        <dsp:cNvSpPr/>
      </dsp:nvSpPr>
      <dsp:spPr>
        <a:xfrm>
          <a:off x="642476" y="2442297"/>
          <a:ext cx="6172801" cy="9027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419388"/>
              <a:satOff val="-3962"/>
              <a:lumOff val="-41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hr-HR" sz="2500" b="0" i="0" u="none" strike="noStrike" kern="1200" cap="none" spc="0" normalizeH="0" baseline="0" noProof="0" dirty="0" err="1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Twitch</a:t>
          </a:r>
          <a:r>
            <a:rPr kumimoji="0" lang="hr-HR" sz="2500" b="0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, Netflix, </a:t>
          </a:r>
          <a:r>
            <a:rPr kumimoji="0" lang="hr-HR" sz="2500" b="0" i="0" u="none" strike="noStrike" kern="1200" cap="none" spc="0" normalizeH="0" baseline="0" noProof="0" dirty="0" err="1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Gledalica</a:t>
          </a:r>
          <a:r>
            <a:rPr kumimoji="0" lang="hr-HR" sz="2500" b="0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, YouTube, PSK, Germania</a:t>
          </a:r>
          <a:endParaRPr lang="hr-HR" sz="2500" kern="1200" dirty="0"/>
        </a:p>
      </dsp:txBody>
      <dsp:txXfrm>
        <a:off x="642476" y="2442297"/>
        <a:ext cx="6172801" cy="902753"/>
      </dsp:txXfrm>
    </dsp:sp>
    <dsp:sp modelId="{50AF6F8D-F7A2-4A4D-B441-9EFAF923B6C8}">
      <dsp:nvSpPr>
        <dsp:cNvPr id="0" name=""/>
        <dsp:cNvSpPr/>
      </dsp:nvSpPr>
      <dsp:spPr>
        <a:xfrm>
          <a:off x="642476" y="3548150"/>
          <a:ext cx="6093584" cy="553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b="1" kern="1200" dirty="0"/>
            <a:t>KUPOVINA</a:t>
          </a:r>
        </a:p>
      </dsp:txBody>
      <dsp:txXfrm>
        <a:off x="642476" y="3548150"/>
        <a:ext cx="6093584" cy="553962"/>
      </dsp:txXfrm>
    </dsp:sp>
    <dsp:sp modelId="{C20EC0DE-0BF7-4F59-9906-A5F570AD190C}">
      <dsp:nvSpPr>
        <dsp:cNvPr id="0" name=""/>
        <dsp:cNvSpPr/>
      </dsp:nvSpPr>
      <dsp:spPr>
        <a:xfrm>
          <a:off x="642476" y="4102112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587143"/>
            <a:satOff val="-5546"/>
            <a:lumOff val="-5766"/>
            <a:alphaOff val="0"/>
          </a:schemeClr>
        </a:solidFill>
        <a:ln w="12700" cap="flat" cmpd="sng" algn="ctr">
          <a:solidFill>
            <a:schemeClr val="accent2">
              <a:hueOff val="587143"/>
              <a:satOff val="-5546"/>
              <a:lumOff val="-57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6DA03-C722-44D4-A230-C2F02E619826}">
      <dsp:nvSpPr>
        <dsp:cNvPr id="0" name=""/>
        <dsp:cNvSpPr/>
      </dsp:nvSpPr>
      <dsp:spPr>
        <a:xfrm>
          <a:off x="1498964" y="4102112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629081"/>
            <a:satOff val="-5942"/>
            <a:lumOff val="-6178"/>
            <a:alphaOff val="0"/>
          </a:schemeClr>
        </a:solidFill>
        <a:ln w="12700" cap="flat" cmpd="sng" algn="ctr">
          <a:solidFill>
            <a:schemeClr val="accent2">
              <a:hueOff val="629081"/>
              <a:satOff val="-5942"/>
              <a:lumOff val="-61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DCDB3-54D6-408C-9144-B2A3996357BD}">
      <dsp:nvSpPr>
        <dsp:cNvPr id="0" name=""/>
        <dsp:cNvSpPr/>
      </dsp:nvSpPr>
      <dsp:spPr>
        <a:xfrm>
          <a:off x="2356128" y="4102112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671020"/>
            <a:satOff val="-6338"/>
            <a:lumOff val="-6590"/>
            <a:alphaOff val="0"/>
          </a:schemeClr>
        </a:solidFill>
        <a:ln w="12700" cap="flat" cmpd="sng" algn="ctr">
          <a:solidFill>
            <a:schemeClr val="accent2">
              <a:hueOff val="671020"/>
              <a:satOff val="-6338"/>
              <a:lumOff val="-65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6785A-5243-480D-9E7C-D08366106E14}">
      <dsp:nvSpPr>
        <dsp:cNvPr id="0" name=""/>
        <dsp:cNvSpPr/>
      </dsp:nvSpPr>
      <dsp:spPr>
        <a:xfrm>
          <a:off x="3212615" y="4102112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712959"/>
            <a:satOff val="-6735"/>
            <a:lumOff val="-7001"/>
            <a:alphaOff val="0"/>
          </a:schemeClr>
        </a:solidFill>
        <a:ln w="12700" cap="flat" cmpd="sng" algn="ctr">
          <a:solidFill>
            <a:schemeClr val="accent2">
              <a:hueOff val="712959"/>
              <a:satOff val="-6735"/>
              <a:lumOff val="-70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C2B135-A700-439B-91A3-B4B1424123DF}">
      <dsp:nvSpPr>
        <dsp:cNvPr id="0" name=""/>
        <dsp:cNvSpPr/>
      </dsp:nvSpPr>
      <dsp:spPr>
        <a:xfrm>
          <a:off x="4069779" y="4102112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754897"/>
            <a:satOff val="-7131"/>
            <a:lumOff val="-7413"/>
            <a:alphaOff val="0"/>
          </a:schemeClr>
        </a:solidFill>
        <a:ln w="12700" cap="flat" cmpd="sng" algn="ctr">
          <a:solidFill>
            <a:schemeClr val="accent2">
              <a:hueOff val="754897"/>
              <a:satOff val="-7131"/>
              <a:lumOff val="-74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2E64A0-C87A-47DE-8D34-D9DFD02C1BFE}">
      <dsp:nvSpPr>
        <dsp:cNvPr id="0" name=""/>
        <dsp:cNvSpPr/>
      </dsp:nvSpPr>
      <dsp:spPr>
        <a:xfrm>
          <a:off x="4926267" y="4102112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796836"/>
            <a:satOff val="-7527"/>
            <a:lumOff val="-7825"/>
            <a:alphaOff val="0"/>
          </a:schemeClr>
        </a:solidFill>
        <a:ln w="12700" cap="flat" cmpd="sng" algn="ctr">
          <a:solidFill>
            <a:schemeClr val="accent2">
              <a:hueOff val="796836"/>
              <a:satOff val="-7527"/>
              <a:lumOff val="-78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0697B-34F2-426F-9FE3-E5D7F87F85E7}">
      <dsp:nvSpPr>
        <dsp:cNvPr id="0" name=""/>
        <dsp:cNvSpPr/>
      </dsp:nvSpPr>
      <dsp:spPr>
        <a:xfrm>
          <a:off x="5783431" y="4102112"/>
          <a:ext cx="1425898" cy="1128441"/>
        </a:xfrm>
        <a:prstGeom prst="chevron">
          <a:avLst>
            <a:gd name="adj" fmla="val 70610"/>
          </a:avLst>
        </a:prstGeom>
        <a:solidFill>
          <a:schemeClr val="accent2">
            <a:hueOff val="838775"/>
            <a:satOff val="-7923"/>
            <a:lumOff val="-8237"/>
            <a:alphaOff val="0"/>
          </a:schemeClr>
        </a:solidFill>
        <a:ln w="12700" cap="flat" cmpd="sng" algn="ctr">
          <a:solidFill>
            <a:schemeClr val="accent2">
              <a:hueOff val="838775"/>
              <a:satOff val="-7923"/>
              <a:lumOff val="-82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E6ADC-E42C-4C9C-BA0B-F452730BDDA1}">
      <dsp:nvSpPr>
        <dsp:cNvPr id="0" name=""/>
        <dsp:cNvSpPr/>
      </dsp:nvSpPr>
      <dsp:spPr>
        <a:xfrm>
          <a:off x="642476" y="4214956"/>
          <a:ext cx="6172801" cy="9027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838775"/>
              <a:satOff val="-7923"/>
              <a:lumOff val="-82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hr-HR" sz="2500" b="0" i="0" u="none" strike="noStrike" kern="1200" cap="none" spc="0" normalizeH="0" baseline="0" noProof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Wish, Zalando</a:t>
          </a:r>
          <a:endParaRPr lang="hr-HR" sz="2500" kern="1200" dirty="0"/>
        </a:p>
      </dsp:txBody>
      <dsp:txXfrm>
        <a:off x="642476" y="4214956"/>
        <a:ext cx="6172801" cy="9027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6242BC1-9F90-492C-85C8-393D1B93C244}" type="datetime1">
              <a:rPr lang="hr-HR" smtClean="0"/>
              <a:t>7.6.2022.</a:t>
            </a:fld>
            <a:endParaRPr lang="hr-HR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39DED2-DCCF-4B97-AD20-2724CDB6C5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18684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noProof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AD6AC11-3CFA-473D-85E4-D0EDD28B765D}" type="datetime1">
              <a:rPr lang="hr-HR" noProof="0" smtClean="0"/>
              <a:t>7.6.2022.</a:t>
            </a:fld>
            <a:endParaRPr lang="hr-HR" noProof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03E91F2-10CE-41A6-AD49-30D4CB692F4F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564197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03E91F2-10CE-41A6-AD49-30D4CB692F4F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5140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603346" cy="1828800"/>
          </a:xfrm>
        </p:spPr>
        <p:txBody>
          <a:bodyPr rtlCol="0" anchor="b"/>
          <a:lstStyle>
            <a:lvl1pPr algn="r">
              <a:lnSpc>
                <a:spcPct val="100000"/>
              </a:lnSpc>
              <a:defRPr sz="60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709892" y="1981083"/>
            <a:ext cx="4417453" cy="1655762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noProof="0"/>
              <a:t>Kliknite da biste uredili stil podnaslova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9A1210-9A37-4AC6-A007-4D878954FA7E}" type="datetime1">
              <a:rPr lang="hr-HR" noProof="0" smtClean="0"/>
              <a:t>7.6.2022.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64185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057327" cy="4351338"/>
          </a:xfrm>
        </p:spPr>
        <p:txBody>
          <a:bodyPr vert="eaVert" rtlCol="0"/>
          <a:lstStyle/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2E4B77-250A-426B-81AC-D6362AD229F3}" type="datetime1">
              <a:rPr lang="hr-HR" noProof="0" smtClean="0"/>
              <a:t>7.6.2022.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19646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592427"/>
            <a:ext cx="2628900" cy="5584535"/>
          </a:xfrm>
        </p:spPr>
        <p:txBody>
          <a:bodyPr vert="eaVert"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592427"/>
            <a:ext cx="7734300" cy="5584535"/>
          </a:xfrm>
        </p:spPr>
        <p:txBody>
          <a:bodyPr vert="eaVert" rtlCol="0"/>
          <a:lstStyle/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5A31AB-9A8B-4A72-B0D2-1903B02F632C}" type="datetime1">
              <a:rPr lang="hr-HR" noProof="0" smtClean="0"/>
              <a:t>7.6.2022.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06953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CCD55B-C80A-4967-89E4-ED7DA0500EE7}" type="datetime1">
              <a:rPr lang="hr-HR" noProof="0" smtClean="0"/>
              <a:t>7.6.2022.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88163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026650" cy="2862262"/>
          </a:xfrm>
        </p:spPr>
        <p:txBody>
          <a:bodyPr rtlCol="0"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026650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F5EF6C-63DA-482C-B4CD-EC056F3A227F}" type="datetime1">
              <a:rPr lang="hr-HR" noProof="0" smtClean="0"/>
              <a:t>7.6.2022.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41791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4846320" cy="41148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6016086" y="1825625"/>
            <a:ext cx="4846320" cy="41148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3E1F64-B774-4958-9124-1F1353FB28A7}" type="datetime1">
              <a:rPr lang="hr-HR" noProof="0" smtClean="0"/>
              <a:t>7.6.2022.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05246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1248" y="365760"/>
            <a:ext cx="10515600" cy="1325880"/>
          </a:xfrm>
        </p:spPr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831850" y="1755057"/>
            <a:ext cx="4846320" cy="596587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831850" y="2418735"/>
            <a:ext cx="4846320" cy="375346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011247" y="1755057"/>
            <a:ext cx="4846320" cy="596587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 hasCustomPrompt="1"/>
          </p:nvPr>
        </p:nvSpPr>
        <p:spPr>
          <a:xfrm>
            <a:off x="6011247" y="2418735"/>
            <a:ext cx="4846320" cy="375346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532106-3E39-4644-88AF-51FC42FB7FCA}" type="datetime1">
              <a:rPr lang="hr-HR" noProof="0" smtClean="0"/>
              <a:t>7.6.2022.</a:t>
            </a:fld>
            <a:endParaRPr lang="hr-HR" noProof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5201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13F175-1F30-4EAD-A7E6-87A05E897F48}" type="datetime1">
              <a:rPr lang="hr-HR" noProof="0" smtClean="0"/>
              <a:t>7.6.2022.</a:t>
            </a:fld>
            <a:endParaRPr lang="hr-HR" noProof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7101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7AB7E3-7302-4EF6-9CE1-913425931AFB}" type="datetime1">
              <a:rPr lang="hr-HR" noProof="0" smtClean="0"/>
              <a:t>7.6.2022.</a:t>
            </a:fld>
            <a:endParaRPr lang="hr-HR" noProof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54861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1621826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>
          <a:xfrm>
            <a:off x="5183188" y="1683834"/>
            <a:ext cx="5675312" cy="4400236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300761"/>
            <a:ext cx="3932237" cy="2783309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C8AE22-B7DF-4F71-92F2-CF66E315E6A8}" type="datetime1">
              <a:rPr lang="hr-HR" noProof="0" smtClean="0"/>
              <a:t>7.6.2022.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19385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1594624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liku 2" descr="Prazno rezervirano mjesto za dodavanje slike. Kliknite rezervirano mjesto i odaberite sliku koju želite dodati"/>
          <p:cNvSpPr>
            <a:spLocks noGrp="1"/>
          </p:cNvSpPr>
          <p:nvPr>
            <p:ph type="pic" idx="1" hasCustomPrompt="1"/>
          </p:nvPr>
        </p:nvSpPr>
        <p:spPr>
          <a:xfrm>
            <a:off x="5183188" y="1594624"/>
            <a:ext cx="5675312" cy="4500602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sliku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323062"/>
            <a:ext cx="3932237" cy="267629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E2967E-B30F-45E0-87E0-6D4198EF7345}" type="datetime1">
              <a:rPr lang="hr-HR" noProof="0" smtClean="0"/>
              <a:t>7.6.2022.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79146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1223492" y="6498019"/>
            <a:ext cx="2891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CFDF8A30-47E7-4299-9032-58E9F9806328}" type="datetime1">
              <a:rPr lang="hr-HR" noProof="0" smtClean="0"/>
              <a:t>7.6.2022.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4648200" y="649801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8077200" y="6498019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5B42CFBD-2225-44FB-8E2E-7BC9B9D5CD10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7595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visitmaribor.si/si/kaj-poceti/poti/12747-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magnifikat.hr/tinejdzeri-i-ovisnost-o-mobitelu-internetu-igricama-i-sl/" TargetMode="External"/><Relationship Id="rId2" Type="http://schemas.openxmlformats.org/officeDocument/2006/relationships/hyperlink" Target="https://smart-villages.eu/language/en/good_practice/maribor-wine-road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8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arnet-my.sharepoint.com/:w:/g/personal/davorka_pelko_skole_hr/Ea_4rxJ1W61NhWf5NIK0mT4BaR8bds2fMvIorpgj5e0v4g?e=UpgqFh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hr-HR" dirty="0"/>
              <a:t>Izgled naslova</a:t>
            </a:r>
          </a:p>
        </p:txBody>
      </p:sp>
      <p:pic>
        <p:nvPicPr>
          <p:cNvPr id="9" name="Slika 8" descr="Slika na kojoj se prikazuje stablo, planina, trava, na otvorenom&#10;&#10;Opis je automatski generiran">
            <a:extLst>
              <a:ext uri="{FF2B5EF4-FFF2-40B4-BE49-F238E27FC236}">
                <a16:creationId xmlns:a16="http://schemas.microsoft.com/office/drawing/2014/main" id="{9625851F-8DB4-4CEC-A279-82E5E5A86B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3923" y="314659"/>
            <a:ext cx="11864154" cy="6228681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99044" y="564265"/>
            <a:ext cx="10040710" cy="1655762"/>
          </a:xfrm>
        </p:spPr>
        <p:txBody>
          <a:bodyPr rtlCol="0">
            <a:normAutofit/>
          </a:bodyPr>
          <a:lstStyle/>
          <a:p>
            <a:pPr rtl="0"/>
            <a:r>
              <a:rPr lang="hr-HR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 TRSJE I Z TRSJA Z MOBITELOM</a:t>
            </a:r>
            <a:endParaRPr lang="hr-HR" sz="4800" dirty="0"/>
          </a:p>
        </p:txBody>
      </p:sp>
    </p:spTree>
    <p:extLst>
      <p:ext uri="{BB962C8B-B14F-4D97-AF65-F5344CB8AC3E}">
        <p14:creationId xmlns:p14="http://schemas.microsoft.com/office/powerpoint/2010/main" val="39770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DF0168-26C8-4CA4-8175-F2C9FAEB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Radni listić- domaća zadaća na </a:t>
            </a:r>
            <a:r>
              <a:rPr lang="hr-HR" dirty="0" err="1"/>
              <a:t>Loomenu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A7BFEF3-A01A-4A3E-829C-2CF09B0AA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EBD8F99-98C6-411D-AC84-267EA7596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06815"/>
            <a:ext cx="10464106" cy="58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DF0168-26C8-4CA4-8175-F2C9FAEB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Izrada tablice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A7BFEF3-A01A-4A3E-829C-2CF09B0AA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Prikupili smo podatke od 81 učenika.</a:t>
            </a:r>
          </a:p>
          <a:p>
            <a:r>
              <a:rPr lang="hr-HR" dirty="0"/>
              <a:t>Izradili Excel tablicu za projekt „</a:t>
            </a: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 trsje i z trsja z mobitelom</a:t>
            </a:r>
            <a:r>
              <a:rPr lang="hr-HR" dirty="0"/>
              <a:t>„.</a:t>
            </a:r>
          </a:p>
          <a:p>
            <a:r>
              <a:rPr lang="hr-HR" dirty="0"/>
              <a:t>Dio učenika u suradnji s profesoricama su analizirali podatke i grafički prikazali sljedeće zanimljivosti…</a:t>
            </a:r>
          </a:p>
        </p:txBody>
      </p:sp>
    </p:spTree>
    <p:extLst>
      <p:ext uri="{BB962C8B-B14F-4D97-AF65-F5344CB8AC3E}">
        <p14:creationId xmlns:p14="http://schemas.microsoft.com/office/powerpoint/2010/main" val="394278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FB06D3-FACD-4F3A-8ED0-15F15CFA1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083" y="381091"/>
            <a:ext cx="7767788" cy="777444"/>
          </a:xfrm>
        </p:spPr>
        <p:txBody>
          <a:bodyPr>
            <a:noAutofit/>
          </a:bodyPr>
          <a:lstStyle/>
          <a:p>
            <a:r>
              <a:rPr lang="hr-HR" sz="4000" dirty="0"/>
              <a:t> PRIKAZ PODATAKA I ZAKLJUČAK</a:t>
            </a:r>
          </a:p>
        </p:txBody>
      </p:sp>
      <p:pic>
        <p:nvPicPr>
          <p:cNvPr id="19" name="Rezervirano mjesto slike 18">
            <a:extLst>
              <a:ext uri="{FF2B5EF4-FFF2-40B4-BE49-F238E27FC236}">
                <a16:creationId xmlns:a16="http://schemas.microsoft.com/office/drawing/2014/main" id="{F0F47E7B-CEE0-4186-B13F-EFCDB06BA6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612" b="1612"/>
          <a:stretch/>
        </p:blipFill>
        <p:spPr>
          <a:xfrm>
            <a:off x="3561031" y="1497205"/>
            <a:ext cx="7966075" cy="4502150"/>
          </a:xfr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2FC0B16-6E03-4DD2-B927-A9FE5F2DC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5958" y="1792704"/>
            <a:ext cx="2815073" cy="420665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Relativna visina naših vinograda nije izrazita.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Prosječna vrijednost 10,71 m.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2800" dirty="0"/>
              <a:t>Izuzetno je važno kako grafički prikazujemo podatke.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hr-H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800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C9D6EB01-22FB-4219-8B9C-F8FC9262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142" y="1781915"/>
            <a:ext cx="6304156" cy="362267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E7BA2EF1-4717-45B4-A746-1F2E667D7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3696" y="1363670"/>
            <a:ext cx="7865120" cy="40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9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10BD8B-12DD-436E-9D4F-17395D9AE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hr-HR" dirty="0"/>
              <a:t>PRIKAZ PODATAKA I ZAKLJUČAK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D3BF252-B4C1-4544-9D0F-67864936FA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034425" cy="4114800"/>
          </a:xfrm>
        </p:spPr>
        <p:txBody>
          <a:bodyPr>
            <a:normAutofit/>
          </a:bodyPr>
          <a:lstStyle/>
          <a:p>
            <a:r>
              <a:rPr lang="hr-HR" dirty="0"/>
              <a:t>80 % vinograda je orijentirano prema J, Z, JI.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Većina vinograda orijentirana je prema osunčanim stranama, što je dobro za kulturu vinove loze i njene prinose.</a:t>
            </a:r>
          </a:p>
          <a:p>
            <a:pPr>
              <a:buFont typeface="Wingdings" panose="05000000000000000000" pitchFamily="2" charset="2"/>
              <a:buChar char="ü"/>
            </a:pPr>
            <a:endParaRPr lang="hr-HR" dirty="0"/>
          </a:p>
          <a:p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89B3A56-1828-4AF0-9B07-E1F543DCE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393" y="1690687"/>
            <a:ext cx="7022499" cy="389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>
            <a:extLst>
              <a:ext uri="{FF2B5EF4-FFF2-40B4-BE49-F238E27FC236}">
                <a16:creationId xmlns:a16="http://schemas.microsoft.com/office/drawing/2014/main" id="{D976FB50-5C0F-400B-82C4-00C0A101E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PRIKAZ PODATAKA I ZAKLJUČAK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DA0A47D-BEF0-4A33-886A-949985C21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353" y="2447800"/>
            <a:ext cx="5967053" cy="358658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9E4C0F7-F1FF-4618-B4F0-5EBCDCABE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823" y="1825625"/>
            <a:ext cx="6902846" cy="3599694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944EB90-2499-4749-8D1F-EA3AB460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232" y="1690687"/>
            <a:ext cx="4426122" cy="4457449"/>
          </a:xfrm>
        </p:spPr>
        <p:txBody>
          <a:bodyPr>
            <a:normAutofit fontScale="92500" lnSpcReduction="20000"/>
          </a:bodyPr>
          <a:lstStyle/>
          <a:p>
            <a:r>
              <a:rPr lang="hr-HR" dirty="0"/>
              <a:t>Broj ili udio vlasnika prema katastarskim općinama.</a:t>
            </a:r>
          </a:p>
          <a:p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Najveći udio imaju katastarske općine Mače i Zlatar, očekivano.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Ponekad obilje podataka teško prikazati, moramo osmisliti kvalitetne razrede s podacima ili su grafički prikazi nečitki.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Katastarske općine i općine u jedinicama lokalne samouprave nisu iste.</a:t>
            </a:r>
          </a:p>
          <a:p>
            <a:pPr>
              <a:buFont typeface="Wingdings" panose="05000000000000000000" pitchFamily="2" charset="2"/>
              <a:buChar char="ü"/>
            </a:pPr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endParaRPr lang="hr-HR" dirty="0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154C7F25-1BBE-4397-BCD6-46CD5AC0E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456" y="1825625"/>
            <a:ext cx="4846320" cy="4114800"/>
          </a:xfrm>
        </p:spPr>
        <p:txBody>
          <a:bodyPr>
            <a:normAutofit fontScale="92500" lnSpcReduction="20000"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213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123358-334D-45C0-8A54-DA6C9F182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hr-HR" dirty="0"/>
              <a:t>PRIKAZ PODATAKA I ZAKLJUČAK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BFD6678-7811-4991-9952-46D1999FC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1422" y="1825625"/>
            <a:ext cx="4448867" cy="4114800"/>
          </a:xfrm>
        </p:spPr>
        <p:txBody>
          <a:bodyPr>
            <a:normAutofit fontScale="40000" lnSpcReduction="20000"/>
          </a:bodyPr>
          <a:lstStyle/>
          <a:p>
            <a:r>
              <a:rPr lang="hr-HR" sz="5900" dirty="0"/>
              <a:t>Distribucija udaljenosti vinograda od vlasnika.</a:t>
            </a:r>
          </a:p>
          <a:p>
            <a:r>
              <a:rPr lang="hr-HR" sz="5900" dirty="0"/>
              <a:t>Prosječna udaljenost</a:t>
            </a:r>
            <a:br>
              <a:rPr lang="hr-HR" sz="5900" dirty="0"/>
            </a:br>
            <a:r>
              <a:rPr lang="hr-HR" sz="5900" dirty="0"/>
              <a:t> vinograda od vlasnikova obitavališta iznosi 2,19 km.</a:t>
            </a:r>
          </a:p>
          <a:p>
            <a:endParaRPr lang="hr-HR" sz="5900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sz="5900" dirty="0"/>
              <a:t>Dostupnost je povoljna. Vlasnici mogu provjeravati vinograd, smanjuje se mogućnost širenja bolesti.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5900" dirty="0"/>
              <a:t>Pokazuje raštrkanost</a:t>
            </a:r>
            <a:br>
              <a:rPr lang="hr-HR" sz="5900" dirty="0"/>
            </a:br>
            <a:r>
              <a:rPr lang="hr-HR" sz="5900" dirty="0"/>
              <a:t> posjeda.</a:t>
            </a:r>
          </a:p>
          <a:p>
            <a:pPr marL="0" indent="0">
              <a:buNone/>
            </a:pPr>
            <a:br>
              <a:rPr lang="hr-HR" dirty="0"/>
            </a:br>
            <a:endParaRPr lang="hr-HR" dirty="0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8525113-3C7F-4DD8-BB07-E5F41D9B84F1}"/>
              </a:ext>
            </a:extLst>
          </p:cNvPr>
          <p:cNvSpPr txBox="1"/>
          <p:nvPr/>
        </p:nvSpPr>
        <p:spPr>
          <a:xfrm>
            <a:off x="6536986" y="5572424"/>
            <a:ext cx="3920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6">
                    <a:lumMod val="50000"/>
                  </a:schemeClr>
                </a:solidFill>
              </a:rPr>
              <a:t>Svaka točka predstavlja jedan vinograd</a:t>
            </a:r>
            <a:r>
              <a:rPr lang="hr-HR" dirty="0"/>
              <a:t>.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4A84A539-7126-4006-B3FC-BABA938DF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289" y="1825625"/>
            <a:ext cx="648652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2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CC8A37-32AA-428B-BD39-A172FF44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88" y="365126"/>
            <a:ext cx="10478311" cy="1317760"/>
          </a:xfrm>
        </p:spPr>
        <p:txBody>
          <a:bodyPr anchor="ctr">
            <a:normAutofit/>
          </a:bodyPr>
          <a:lstStyle/>
          <a:p>
            <a:r>
              <a:rPr lang="hr-HR" dirty="0"/>
              <a:t>PRIKAZ PODATAKA I ZAKLJUČAK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A44E1C4-0FB4-4224-8E68-4C6B0256FA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3932" y="1486389"/>
            <a:ext cx="3771184" cy="4441509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Distribucija površina katastarskih čestica.</a:t>
            </a:r>
          </a:p>
          <a:p>
            <a:r>
              <a:rPr lang="hr-HR" dirty="0"/>
              <a:t>Prosječna veličina posjeda 1686,13 </a:t>
            </a: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  <a:r>
              <a:rPr lang="hr-HR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hr-HR" baseline="30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r-HR" baseline="30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Prisuta je usitnjenost posjeda, potrebno je poticati komasaciju za konkurentniju proizvodnju. Prosječna veličina vinograda u EU iznosi 10 300 </a:t>
            </a: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  <a:r>
              <a:rPr lang="hr-HR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hr-HR" dirty="0"/>
              <a:t>(1,3 ha) </a:t>
            </a:r>
          </a:p>
          <a:p>
            <a:pPr>
              <a:buFont typeface="Wingdings" panose="05000000000000000000" pitchFamily="2" charset="2"/>
              <a:buChar char="ü"/>
            </a:pPr>
            <a:endParaRPr lang="hr-HR" baseline="30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r-HR" baseline="30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hr-HR" baseline="30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3B2FE7D-1FE4-45CF-A63B-B654B93C603E}"/>
              </a:ext>
            </a:extLst>
          </p:cNvPr>
          <p:cNvSpPr txBox="1"/>
          <p:nvPr/>
        </p:nvSpPr>
        <p:spPr>
          <a:xfrm>
            <a:off x="11468911" y="5155364"/>
            <a:ext cx="171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¸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9A387A2-9585-4EFE-AB47-09004CFF2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019" y="1333304"/>
            <a:ext cx="7354326" cy="4286848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C42EEEB0-4DA0-4AEA-8094-4C6DAF90A6F0}"/>
              </a:ext>
            </a:extLst>
          </p:cNvPr>
          <p:cNvSpPr txBox="1"/>
          <p:nvPr/>
        </p:nvSpPr>
        <p:spPr>
          <a:xfrm>
            <a:off x="6536986" y="5572424"/>
            <a:ext cx="3920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6">
                    <a:lumMod val="50000"/>
                  </a:schemeClr>
                </a:solidFill>
              </a:rPr>
              <a:t>Svaka točka predstavlja jedan vinograd</a:t>
            </a:r>
            <a:r>
              <a:rPr lang="hr-H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183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5ED3E4-D3E0-47EE-B997-8AAB53EE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hr-HR" dirty="0"/>
              <a:t>PRIKAZA PODATAKA I ZAKLJUČAK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55958F-140D-441E-ADD1-0765FC63B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901966" cy="4114800"/>
          </a:xfrm>
        </p:spPr>
        <p:txBody>
          <a:bodyPr>
            <a:normAutofit/>
          </a:bodyPr>
          <a:lstStyle/>
          <a:p>
            <a:r>
              <a:rPr lang="hr-HR" dirty="0"/>
              <a:t>Uporaba zemljišta</a:t>
            </a:r>
          </a:p>
          <a:p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Trebalo bi poticati polikulturnu proizvodnju zbog bioraznolikosti i tradicije.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2417C79-7AFB-4465-96DA-5432F6D52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569" y="1825625"/>
            <a:ext cx="6120534" cy="3629136"/>
          </a:xfrm>
          <a:prstGeom prst="rect">
            <a:avLst/>
          </a:prstGeom>
          <a:noFill/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0E46D736-74C1-4A9E-9313-DEE5D31BD6A4}"/>
              </a:ext>
            </a:extLst>
          </p:cNvPr>
          <p:cNvSpPr txBox="1"/>
          <p:nvPr/>
        </p:nvSpPr>
        <p:spPr>
          <a:xfrm>
            <a:off x="8852170" y="1945532"/>
            <a:ext cx="65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(%)</a:t>
            </a:r>
          </a:p>
        </p:txBody>
      </p:sp>
    </p:spTree>
    <p:extLst>
      <p:ext uri="{BB962C8B-B14F-4D97-AF65-F5344CB8AC3E}">
        <p14:creationId xmlns:p14="http://schemas.microsoft.com/office/powerpoint/2010/main" val="392811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5ED3E4-D3E0-47EE-B997-8AAB53EE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hr-HR" dirty="0"/>
              <a:t>PRIKAZ PODATAKA I ZAKLJUČAK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8369FD-299D-BCEC-282D-C1E68F68E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46320" cy="4114800"/>
          </a:xfrm>
        </p:spPr>
        <p:txBody>
          <a:bodyPr/>
          <a:lstStyle/>
          <a:p>
            <a:r>
              <a:rPr lang="hr-HR" dirty="0"/>
              <a:t>Građevinski objekt je ucrtan.</a:t>
            </a:r>
          </a:p>
          <a:p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Trebalo bi poticati legalizaciju po povoljnim uvjetima.</a:t>
            </a:r>
            <a:endParaRPr lang="en-US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76B22A20-89F3-4D94-8578-319CF3CCE5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6086" y="2446226"/>
            <a:ext cx="4846320" cy="2873598"/>
          </a:xfrm>
          <a:prstGeom prst="rect">
            <a:avLst/>
          </a:prstGeom>
          <a:noFill/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0810F822-C4B8-45AE-B09D-F2C00365F695}"/>
              </a:ext>
            </a:extLst>
          </p:cNvPr>
          <p:cNvSpPr txBox="1"/>
          <p:nvPr/>
        </p:nvSpPr>
        <p:spPr>
          <a:xfrm>
            <a:off x="8939719" y="2519464"/>
            <a:ext cx="583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(%)</a:t>
            </a:r>
          </a:p>
        </p:txBody>
      </p:sp>
    </p:spTree>
    <p:extLst>
      <p:ext uri="{BB962C8B-B14F-4D97-AF65-F5344CB8AC3E}">
        <p14:creationId xmlns:p14="http://schemas.microsoft.com/office/powerpoint/2010/main" val="37134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5ED3E4-D3E0-47EE-B997-8AAB53EE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hr-HR" dirty="0"/>
              <a:t>PRIKAZ PODATAKA I ZAKLJUČAK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ECFA231-AA33-953E-2592-A76E9A016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22637" cy="4114800"/>
          </a:xfrm>
        </p:spPr>
        <p:txBody>
          <a:bodyPr>
            <a:normAutofit lnSpcReduction="10000"/>
          </a:bodyPr>
          <a:lstStyle/>
          <a:p>
            <a:r>
              <a:rPr lang="hr-HR" dirty="0"/>
              <a:t>Učestalost </a:t>
            </a:r>
            <a:r>
              <a:rPr lang="hr-HR" dirty="0" err="1"/>
              <a:t>padinskih</a:t>
            </a:r>
            <a:r>
              <a:rPr lang="hr-HR" dirty="0"/>
              <a:t> procesa</a:t>
            </a:r>
          </a:p>
          <a:p>
            <a:r>
              <a:rPr lang="hr-HR" dirty="0" err="1"/>
              <a:t>Puženje</a:t>
            </a:r>
            <a:r>
              <a:rPr lang="hr-HR" dirty="0"/>
              <a:t> i spiranje najčešći procesi.</a:t>
            </a:r>
          </a:p>
          <a:p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Teško je prepoznati spiranje, najčešći </a:t>
            </a:r>
            <a:r>
              <a:rPr lang="hr-HR" dirty="0" err="1"/>
              <a:t>padinski</a:t>
            </a:r>
            <a:r>
              <a:rPr lang="hr-HR" dirty="0"/>
              <a:t> proces, na obradivim površinama.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err="1"/>
              <a:t>Puženje</a:t>
            </a:r>
            <a:r>
              <a:rPr lang="hr-HR" dirty="0"/>
              <a:t> lako zamijetimo prema stupovima u vinogradu.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E416A3AE-E127-435F-AB5C-4B2ECAD73D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60837" y="1706589"/>
            <a:ext cx="5892963" cy="3494199"/>
          </a:xfrm>
          <a:prstGeom prst="rect">
            <a:avLst/>
          </a:prstGeom>
          <a:noFill/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74E3101C-722D-489C-9902-DD45658E5ECA}"/>
              </a:ext>
            </a:extLst>
          </p:cNvPr>
          <p:cNvSpPr txBox="1"/>
          <p:nvPr/>
        </p:nvSpPr>
        <p:spPr>
          <a:xfrm>
            <a:off x="5460837" y="1825625"/>
            <a:ext cx="583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(%)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2C8125CB-A740-4B31-A78B-205E2F01D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37" y="1844147"/>
            <a:ext cx="5998346" cy="347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3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D51E65-596E-4983-BA96-BE5F464B2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Zašto smo pokrenuli projekt?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D2EBEFE-09B5-4591-8575-68421F8A2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Prethodni projekti u školi ukazali su na često korištenje mobitela. </a:t>
            </a:r>
            <a:r>
              <a:rPr lang="hr-HR" sz="2000" dirty="0"/>
              <a:t>(Projekt „Budućnost počinje danas”)</a:t>
            </a:r>
          </a:p>
          <a:p>
            <a:endParaRPr lang="hr-HR" sz="2000" dirty="0"/>
          </a:p>
          <a:p>
            <a:endParaRPr lang="hr-HR" sz="2000" dirty="0"/>
          </a:p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9135A99-015E-40DD-930F-F85F4D03D41D}"/>
              </a:ext>
            </a:extLst>
          </p:cNvPr>
          <p:cNvSpPr txBox="1"/>
          <p:nvPr/>
        </p:nvSpPr>
        <p:spPr>
          <a:xfrm>
            <a:off x="1560522" y="2462671"/>
            <a:ext cx="8397670" cy="3499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hr-HR" sz="2400" b="1" i="0" dirty="0">
                <a:solidFill>
                  <a:srgbClr val="000000"/>
                </a:solidFill>
                <a:effectLst/>
              </a:rPr>
              <a:t>Neke činjenice:</a:t>
            </a:r>
            <a:endParaRPr lang="hr-HR" sz="2400" b="0" i="0" dirty="0">
              <a:solidFill>
                <a:srgbClr val="000000"/>
              </a:solidFill>
              <a:effectLst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hr-HR" sz="2400" b="0" i="0" dirty="0">
                <a:solidFill>
                  <a:srgbClr val="000000"/>
                </a:solidFill>
                <a:effectLst/>
              </a:rPr>
              <a:t>78 % </a:t>
            </a:r>
            <a:r>
              <a:rPr lang="hr-HR" sz="2400" dirty="0">
                <a:solidFill>
                  <a:srgbClr val="000000"/>
                </a:solidFill>
              </a:rPr>
              <a:t>učenika </a:t>
            </a:r>
            <a:r>
              <a:rPr lang="hr-HR" sz="2400" b="0" i="0" dirty="0">
                <a:solidFill>
                  <a:srgbClr val="000000"/>
                </a:solidFill>
                <a:effectLst/>
              </a:rPr>
              <a:t>barem svakog sata provjerava novosti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hr-HR" sz="2400" b="0" i="0" dirty="0">
                <a:solidFill>
                  <a:srgbClr val="000000"/>
                </a:solidFill>
                <a:effectLst/>
              </a:rPr>
              <a:t>59 % roditelja misli da su učenici ovisni o mobitelima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hr-HR" sz="2400" b="0" i="0" dirty="0">
                <a:solidFill>
                  <a:srgbClr val="000000"/>
                </a:solidFill>
                <a:effectLst/>
              </a:rPr>
              <a:t>50 % učenika priznaju da su ovisni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hr-HR" sz="2400" b="0" i="0" dirty="0">
                <a:solidFill>
                  <a:srgbClr val="000000"/>
                </a:solidFill>
                <a:effectLst/>
              </a:rPr>
              <a:t>1/3 su ili češće ili barem povremeno probali smanjiti vrijeme potrošeno na mobitel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hr-HR" sz="2400" b="0" i="0" dirty="0">
                <a:solidFill>
                  <a:srgbClr val="000000"/>
                </a:solidFill>
                <a:effectLst/>
              </a:rPr>
              <a:t>72 % učenika osjeća potrebu da odmah odgovori na neki tekst, poruku i sl.</a:t>
            </a:r>
          </a:p>
          <a:p>
            <a:pPr algn="l" fontAlgn="base"/>
            <a:r>
              <a:rPr lang="hr-HR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818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5ED3E4-D3E0-47EE-B997-8AAB53EE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hr-HR" dirty="0"/>
              <a:t>PRIKAZ PODATAKA I ZAKLJUČAK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DCDE9F-9CA9-BA7F-E8DF-2EC5C8F45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46320" cy="4114800"/>
          </a:xfrm>
        </p:spPr>
        <p:txBody>
          <a:bodyPr/>
          <a:lstStyle/>
          <a:p>
            <a:r>
              <a:rPr lang="hr-HR" dirty="0"/>
              <a:t>Iznenađujuće mali udio klizišta.</a:t>
            </a:r>
          </a:p>
          <a:p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Oko 30 % vinograda ima klizište, stoga je potreban oprez i povoljnija mogućnost sanacije u suradnji s susjedima i lokalnom zajednicom.</a:t>
            </a:r>
            <a:endParaRPr lang="en-US" dirty="0"/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3309AD08-BDF3-4E34-A35D-611F12F492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88940" y="1615625"/>
            <a:ext cx="5092420" cy="3953326"/>
          </a:xfrm>
        </p:spPr>
      </p:pic>
    </p:spTree>
    <p:extLst>
      <p:ext uri="{BB962C8B-B14F-4D97-AF65-F5344CB8AC3E}">
        <p14:creationId xmlns:p14="http://schemas.microsoft.com/office/powerpoint/2010/main" val="418908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5ED3E4-D3E0-47EE-B997-8AAB53EE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hr-HR" dirty="0"/>
              <a:t>PRIKAZ PODATAKA I ZAKLJUČAK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AE6BBFE-D28D-43E0-9327-2A0DBC0D1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83206" cy="4114800"/>
          </a:xfrm>
        </p:spPr>
        <p:txBody>
          <a:bodyPr>
            <a:normAutofit fontScale="92500" lnSpcReduction="20000"/>
          </a:bodyPr>
          <a:lstStyle/>
          <a:p>
            <a:r>
              <a:rPr lang="hr-HR" sz="3000" dirty="0"/>
              <a:t>Prosječna starost najstarijeg čokota je 31,8 godina, dok najmlađi čokot ima 4,5 godina.</a:t>
            </a:r>
          </a:p>
          <a:p>
            <a:r>
              <a:rPr lang="hr-HR" sz="3000" dirty="0"/>
              <a:t>Prosječan broj čokota u vinogradima </a:t>
            </a:r>
            <a:r>
              <a:rPr lang="hr-HR" sz="3000" b="0" i="0" u="none" strike="noStrike" dirty="0">
                <a:solidFill>
                  <a:srgbClr val="000000"/>
                </a:solidFill>
                <a:effectLst/>
              </a:rPr>
              <a:t>859,54.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3000" dirty="0">
                <a:solidFill>
                  <a:srgbClr val="000000"/>
                </a:solidFill>
              </a:rPr>
              <a:t>Vidimo tradiciju u vinogradarstvu. Više od polovice vlasnika zainteresirano je za obnavljanje. Lokalna zajednica trebala bi provesti edukaciju o uzgoju autohtonih sorta i o suvremenim metodama uzgoja.</a:t>
            </a:r>
            <a:endParaRPr lang="hr-HR" sz="3000" b="0" i="0" u="none" strike="noStrike" dirty="0">
              <a:solidFill>
                <a:srgbClr val="000000"/>
              </a:solidFill>
              <a:effectLst/>
            </a:endParaRPr>
          </a:p>
          <a:p>
            <a:pPr>
              <a:buFont typeface="Wingdings" panose="05000000000000000000" pitchFamily="2" charset="2"/>
              <a:buChar char="ü"/>
            </a:pPr>
            <a:endParaRPr lang="hr-HR" sz="3000" b="0" i="0" u="none" strike="noStrike" dirty="0">
              <a:solidFill>
                <a:srgbClr val="000000"/>
              </a:solidFill>
              <a:effectLst/>
            </a:endParaRPr>
          </a:p>
          <a:p>
            <a:pPr>
              <a:buFont typeface="Wingdings" panose="05000000000000000000" pitchFamily="2" charset="2"/>
              <a:buChar char="ü"/>
            </a:pPr>
            <a:endParaRPr lang="hr-HR" sz="3000" b="0" i="0" u="none" strike="noStrike" dirty="0">
              <a:solidFill>
                <a:srgbClr val="000000"/>
              </a:solidFill>
              <a:effectLst/>
            </a:endParaRPr>
          </a:p>
          <a:p>
            <a:endParaRPr lang="hr-HR" sz="3000" dirty="0"/>
          </a:p>
        </p:txBody>
      </p:sp>
      <p:graphicFrame>
        <p:nvGraphicFramePr>
          <p:cNvPr id="14" name="Rezervirano mjesto sadržaja 13">
            <a:extLst>
              <a:ext uri="{FF2B5EF4-FFF2-40B4-BE49-F238E27FC236}">
                <a16:creationId xmlns:a16="http://schemas.microsoft.com/office/drawing/2014/main" id="{921CF960-895C-46A2-8158-09CC139CDE2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58064418"/>
              </p:ext>
            </p:extLst>
          </p:nvPr>
        </p:nvGraphicFramePr>
        <p:xfrm>
          <a:off x="6788982" y="1577050"/>
          <a:ext cx="484505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Grafikon 15">
            <a:extLst>
              <a:ext uri="{FF2B5EF4-FFF2-40B4-BE49-F238E27FC236}">
                <a16:creationId xmlns:a16="http://schemas.microsoft.com/office/drawing/2014/main" id="{B33A58A6-3EBE-4B63-9D59-8F0E3EC5FB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216767"/>
              </p:ext>
            </p:extLst>
          </p:nvPr>
        </p:nvGraphicFramePr>
        <p:xfrm>
          <a:off x="5921405" y="2262850"/>
          <a:ext cx="5299969" cy="3232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08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56FC557-5A18-96C9-F1BC-C83A26CD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10515600" cy="1325880"/>
          </a:xfrm>
        </p:spPr>
        <p:txBody>
          <a:bodyPr/>
          <a:lstStyle/>
          <a:p>
            <a:r>
              <a:rPr lang="hr-HR" dirty="0"/>
              <a:t>PRIKAZ PODATAKA I ZAKLJUČAK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4AFEFA9-1C5D-1653-4C24-D0F22FC07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55057"/>
            <a:ext cx="4846320" cy="59658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BB373E4-3EC6-472A-BC4A-BFC56A535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1850" y="2418735"/>
            <a:ext cx="4846320" cy="3753465"/>
          </a:xfrm>
        </p:spPr>
        <p:txBody>
          <a:bodyPr>
            <a:normAutofit/>
          </a:bodyPr>
          <a:lstStyle/>
          <a:p>
            <a:r>
              <a:rPr lang="hr-HR" dirty="0"/>
              <a:t>Od vinograda koji se obnavljaju samo 30 % će obnavljati autohtonim sortama. </a:t>
            </a:r>
          </a:p>
          <a:p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Potrebna je popularizacija i edukacija o autohtonim sortama.</a:t>
            </a:r>
          </a:p>
          <a:p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endParaRPr lang="hr-HR" dirty="0"/>
          </a:p>
          <a:p>
            <a:endParaRPr lang="hr-HR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91E2566-5B03-DDE8-B16C-0910A54AB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1247" y="1755057"/>
            <a:ext cx="4846320" cy="596587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C56B92C-FE5C-4E82-95CA-1EE1F9C89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247" y="2838993"/>
            <a:ext cx="4846320" cy="2912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886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7CA04D4-C479-54BE-4653-CDDA371F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 dirty="0"/>
              <a:t>PRIKAZ PODATAKA I ZAKLJUČAK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32ECBB9-4E7A-ED8E-1692-922C6EAF2F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671656" cy="4114800"/>
          </a:xfrm>
        </p:spPr>
        <p:txBody>
          <a:bodyPr>
            <a:normAutofit lnSpcReduction="10000"/>
          </a:bodyPr>
          <a:lstStyle/>
          <a:p>
            <a:r>
              <a:rPr lang="hr-HR" dirty="0"/>
              <a:t>Graševina najviše prevladava u uzgoju vinove loze.</a:t>
            </a:r>
          </a:p>
          <a:p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Ako je tržište zadovoljno odabirom sorte, potrebna je dodatna specijalizacija u uzgoju i podrumarstvu radi podizanje kvalitete.</a:t>
            </a:r>
            <a:endParaRPr lang="en-US" dirty="0"/>
          </a:p>
        </p:txBody>
      </p:sp>
      <p:pic>
        <p:nvPicPr>
          <p:cNvPr id="4" name="Rezervirano mjesto sadržaja 4">
            <a:extLst>
              <a:ext uri="{FF2B5EF4-FFF2-40B4-BE49-F238E27FC236}">
                <a16:creationId xmlns:a16="http://schemas.microsoft.com/office/drawing/2014/main" id="{D79AEC99-EFD4-4073-8643-63298B79BC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02970" y="1402672"/>
            <a:ext cx="7183624" cy="4030156"/>
          </a:xfrm>
          <a:noFill/>
        </p:spPr>
      </p:pic>
    </p:spTree>
    <p:extLst>
      <p:ext uri="{BB962C8B-B14F-4D97-AF65-F5344CB8AC3E}">
        <p14:creationId xmlns:p14="http://schemas.microsoft.com/office/powerpoint/2010/main" val="379799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4DA018-4C0E-4883-A1FD-D600712D6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hr-HR" dirty="0"/>
              <a:t>PRIKAZ PODATAKA I ZAKLJUČAK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FA8A114-2D3C-745E-6BB9-1D1A2DF9D0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85641" cy="4114800"/>
          </a:xfrm>
        </p:spPr>
        <p:txBody>
          <a:bodyPr>
            <a:normAutofit/>
          </a:bodyPr>
          <a:lstStyle/>
          <a:p>
            <a:r>
              <a:rPr lang="hr-HR" dirty="0"/>
              <a:t>Od bolesti vinove loze prednjače plamenjača, pepelnica i </a:t>
            </a:r>
            <a:r>
              <a:rPr lang="hr-HR" dirty="0" err="1"/>
              <a:t>fitoplazma</a:t>
            </a:r>
            <a:r>
              <a:rPr lang="hr-HR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Zabrinjavajući je udio </a:t>
            </a:r>
            <a:r>
              <a:rPr lang="hr-HR" dirty="0" err="1"/>
              <a:t>fitoplazme</a:t>
            </a:r>
            <a:r>
              <a:rPr lang="hr-HR" dirty="0"/>
              <a:t> zbog potrebnih postupaka u njezinom iskorjenjivanju. Uvesti strogi protokol i subvencije u iskorjenjivanju </a:t>
            </a:r>
            <a:r>
              <a:rPr lang="hr-HR" dirty="0" err="1"/>
              <a:t>fitoplazme</a:t>
            </a:r>
            <a:r>
              <a:rPr lang="hr-HR" dirty="0"/>
              <a:t> na širem području.</a:t>
            </a:r>
            <a:endParaRPr lang="en-US" dirty="0"/>
          </a:p>
        </p:txBody>
      </p:sp>
      <p:pic>
        <p:nvPicPr>
          <p:cNvPr id="9" name="Rezervirano mjesto sadržaja 4">
            <a:extLst>
              <a:ext uri="{FF2B5EF4-FFF2-40B4-BE49-F238E27FC236}">
                <a16:creationId xmlns:a16="http://schemas.microsoft.com/office/drawing/2014/main" id="{13BE4236-80EF-428E-9C20-0EFAEDC1B0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23841" y="1578890"/>
            <a:ext cx="6705600" cy="3924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29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76A5C0-F202-403B-8DE4-40A6FCB6A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PRIKAZA PODATAKA I ZAKLJUČAK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18BDAF3-5D39-4CF9-BB50-A81BFF4EE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048760" cy="4114800"/>
          </a:xfrm>
        </p:spPr>
        <p:txBody>
          <a:bodyPr/>
          <a:lstStyle/>
          <a:p>
            <a:r>
              <a:rPr lang="hr-HR" dirty="0"/>
              <a:t>Većina vinograda ima od 4 do 6 bolesti.</a:t>
            </a:r>
          </a:p>
          <a:p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Ukazuje na potrebu suvremenijeg pristupa u zaštiti vinove loze ili razmisliti o otpornijim sortama.</a:t>
            </a:r>
          </a:p>
          <a:p>
            <a:pPr>
              <a:buFont typeface="Wingdings" panose="05000000000000000000" pitchFamily="2" charset="2"/>
              <a:buChar char="ü"/>
            </a:pPr>
            <a:endParaRPr lang="hr-HR" dirty="0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8F262BF6-81CD-4533-8F47-2088C00837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06062" y="1553619"/>
            <a:ext cx="6842733" cy="4218122"/>
          </a:xfrm>
        </p:spPr>
      </p:pic>
    </p:spTree>
    <p:extLst>
      <p:ext uri="{BB962C8B-B14F-4D97-AF65-F5344CB8AC3E}">
        <p14:creationId xmlns:p14="http://schemas.microsoft.com/office/powerpoint/2010/main" val="23310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A09E21-360B-4200-8EFD-5DFCF036C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PRIKAZ PODATAKA I ZAKLJUČAK</a:t>
            </a:r>
            <a:endParaRPr lang="hr-HR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D3B0336-E657-4666-8B3F-04C046F58C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113179" cy="4114800"/>
          </a:xfrm>
        </p:spPr>
        <p:txBody>
          <a:bodyPr>
            <a:normAutofit fontScale="92500"/>
          </a:bodyPr>
          <a:lstStyle/>
          <a:p>
            <a:r>
              <a:rPr lang="hr-HR" dirty="0"/>
              <a:t>Vidljivo je da nema ekološkog vinogradarstva.</a:t>
            </a:r>
          </a:p>
          <a:p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Treba ispitati je li ovakav </a:t>
            </a:r>
            <a:r>
              <a:rPr lang="hr-HR" dirty="0" err="1"/>
              <a:t>neekološki</a:t>
            </a:r>
            <a:r>
              <a:rPr lang="hr-HR" dirty="0"/>
              <a:t> tretman vinograda i uzrok velikog udjela bolesti.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Uvesti kvalitetnu edukaciju o kemijskim i mineralnim sredstvima. </a:t>
            </a:r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6C28C76E-CA00-4E03-B439-ABAC8DE5D3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21982" y="1996966"/>
            <a:ext cx="5450899" cy="3238609"/>
          </a:xfrm>
        </p:spPr>
      </p:pic>
    </p:spTree>
    <p:extLst>
      <p:ext uri="{BB962C8B-B14F-4D97-AF65-F5344CB8AC3E}">
        <p14:creationId xmlns:p14="http://schemas.microsoft.com/office/powerpoint/2010/main" val="33190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773751-D2C0-411C-966B-FFB7A57F6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USPJEŠNE KORELACIJE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085372E-E7C4-4B89-B5F2-CF2A3B2452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Imamo korelaciju između visine najviše točke (os Y) i broja bolesti (os X).</a:t>
            </a:r>
          </a:p>
          <a:p>
            <a:r>
              <a:rPr lang="hr-HR" dirty="0"/>
              <a:t> Ova korelacija je statistički značajna i negativna (-0.34). Dakle, što je najviša točka vinograda na većoj visini, to ima manje bolesti.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7C60A18-38AA-4CA5-B4D7-6B23FF2403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64960" y="1270000"/>
            <a:ext cx="4584101" cy="453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773751-D2C0-411C-966B-FFB7A57F6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NEUSPJEŠNE KORELACIJE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085372E-E7C4-4B89-B5F2-CF2A3B2452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Ovdje vidimo da nema korelacije između količine bolesti (os Y) i površine vinograda (os X).</a:t>
            </a:r>
          </a:p>
          <a:p>
            <a:r>
              <a:rPr lang="hr-HR" dirty="0"/>
              <a:t> Korelacije nije značajna (r = 0.08). Vidimo da su točke  puno raspršenije.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3A0CAA96-F11F-4D60-B789-1FA102F561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56" y="1690688"/>
            <a:ext cx="4068203" cy="4289817"/>
          </a:xfrm>
        </p:spPr>
      </p:pic>
    </p:spTree>
    <p:extLst>
      <p:ext uri="{BB962C8B-B14F-4D97-AF65-F5344CB8AC3E}">
        <p14:creationId xmlns:p14="http://schemas.microsoft.com/office/powerpoint/2010/main" val="326745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B3AC02-EDE6-48FA-93CA-C05EA4F9E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IZLAZNA ANKETA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1E82E05-6678-4C5C-BD14-9389AB8C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6A9AF29-DD4F-4794-AED8-C16B450E0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894" y="3405184"/>
            <a:ext cx="76211" cy="4763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F33BCA1-5098-4B6D-97C4-9F82E89D3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97" y="1334750"/>
            <a:ext cx="9354603" cy="53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3B6D8C-B1A3-49BE-843D-ABF445C1D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327"/>
            <a:ext cx="10515600" cy="1325563"/>
          </a:xfrm>
        </p:spPr>
        <p:txBody>
          <a:bodyPr/>
          <a:lstStyle/>
          <a:p>
            <a:r>
              <a:rPr lang="hr-HR" dirty="0"/>
              <a:t>Zašto smo pokrenuli projekt?</a:t>
            </a:r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4D39A106-20FC-4BAE-B347-71D3D1AA54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6487130"/>
              </p:ext>
            </p:extLst>
          </p:nvPr>
        </p:nvGraphicFramePr>
        <p:xfrm>
          <a:off x="1713390" y="1419287"/>
          <a:ext cx="7851807" cy="5233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98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F22D5E-BDE9-4F73-B183-89B7B0762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IZLAZNA ANKETA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B3F2FA4-FBA8-424E-9387-129E069449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hr-HR" b="1" dirty="0"/>
              <a:t>Ovim projektom naučio sam:</a:t>
            </a:r>
          </a:p>
          <a:p>
            <a:pPr marL="914400" lvl="1" indent="-457200">
              <a:buFont typeface="+mj-lt"/>
              <a:buAutoNum type="arabicPeriod"/>
            </a:pPr>
            <a:endParaRPr lang="hr-HR" dirty="0"/>
          </a:p>
          <a:p>
            <a:pPr marL="914400" lvl="1" indent="-457200">
              <a:buFont typeface="+mj-lt"/>
              <a:buAutoNum type="alphaLcParenR"/>
            </a:pPr>
            <a:r>
              <a:rPr lang="hr-HR" dirty="0"/>
              <a:t>Koristiti mobitel u orijentaciji i aplikaciju katastar.hr.</a:t>
            </a:r>
          </a:p>
          <a:p>
            <a:pPr marL="914400" lvl="1" indent="-457200">
              <a:buFont typeface="+mj-lt"/>
              <a:buAutoNum type="alphaLcParenR"/>
            </a:pPr>
            <a:r>
              <a:rPr lang="hr-HR" dirty="0"/>
              <a:t>Samostalno izraditi i analizirati grafikone i prepoznati korelacije.</a:t>
            </a:r>
          </a:p>
          <a:p>
            <a:pPr marL="914400" lvl="1" indent="-457200">
              <a:buFont typeface="+mj-lt"/>
              <a:buAutoNum type="alphaLcParenR"/>
            </a:pPr>
            <a:r>
              <a:rPr lang="hr-HR" dirty="0"/>
              <a:t>Upoznao sam vrste vinove loze.</a:t>
            </a:r>
          </a:p>
          <a:p>
            <a:pPr marL="914400" lvl="1" indent="-457200">
              <a:buFont typeface="+mj-lt"/>
              <a:buAutoNum type="alphaLcParenR"/>
            </a:pPr>
            <a:r>
              <a:rPr lang="hr-HR" dirty="0"/>
              <a:t>Uvidio sam probleme u uzgoju vinove loze (bolesti, kemijska sredstva, mineralna gnojiva…)</a:t>
            </a:r>
            <a:br>
              <a:rPr lang="hr-HR" dirty="0"/>
            </a:br>
            <a:endParaRPr lang="hr-HR" dirty="0"/>
          </a:p>
          <a:p>
            <a:pPr marL="914400" lvl="1" indent="-457200">
              <a:buFont typeface="+mj-lt"/>
              <a:buAutoNum type="alphaLcParenR"/>
            </a:pPr>
            <a:endParaRPr lang="hr-HR" dirty="0"/>
          </a:p>
          <a:p>
            <a:pPr marL="914400" lvl="1" indent="-457200">
              <a:buFont typeface="+mj-lt"/>
              <a:buAutoNum type="arabicPeriod"/>
            </a:pPr>
            <a:endParaRPr lang="hr-HR" dirty="0"/>
          </a:p>
          <a:p>
            <a:pPr marL="914400" lvl="1" indent="-457200">
              <a:buFont typeface="+mj-lt"/>
              <a:buAutoNum type="arabicPeriod"/>
            </a:pPr>
            <a:endParaRPr lang="hr-HR" dirty="0"/>
          </a:p>
        </p:txBody>
      </p:sp>
      <p:graphicFrame>
        <p:nvGraphicFramePr>
          <p:cNvPr id="12" name="Rezervirano mjesto sadržaja 11">
            <a:extLst>
              <a:ext uri="{FF2B5EF4-FFF2-40B4-BE49-F238E27FC236}">
                <a16:creationId xmlns:a16="http://schemas.microsoft.com/office/drawing/2014/main" id="{2D5A044D-66BA-4706-9AE3-D6C06E9BDFC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0701530"/>
              </p:ext>
            </p:extLst>
          </p:nvPr>
        </p:nvGraphicFramePr>
        <p:xfrm>
          <a:off x="5872480" y="1442720"/>
          <a:ext cx="4988560" cy="4599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238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F22D5E-BDE9-4F73-B183-89B7B0762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IZLAZNA ANKETA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B3F2FA4-FBA8-424E-9387-129E069449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14400" lvl="1" indent="-457200">
              <a:buFont typeface="+mj-lt"/>
              <a:buAutoNum type="arabicPeriod" startAt="2"/>
            </a:pPr>
            <a:r>
              <a:rPr lang="hr-HR" dirty="0"/>
              <a:t>Što ti se najmanje sviđalo u ovom projektu?</a:t>
            </a:r>
          </a:p>
          <a:p>
            <a:pPr marL="914400" lvl="1" indent="-457200">
              <a:buFont typeface="+mj-lt"/>
              <a:buAutoNum type="arabicPeriod" startAt="2"/>
            </a:pPr>
            <a:endParaRPr lang="hr-HR" dirty="0"/>
          </a:p>
        </p:txBody>
      </p:sp>
      <p:graphicFrame>
        <p:nvGraphicFramePr>
          <p:cNvPr id="7" name="Rezervirano mjesto sadržaja 6">
            <a:extLst>
              <a:ext uri="{FF2B5EF4-FFF2-40B4-BE49-F238E27FC236}">
                <a16:creationId xmlns:a16="http://schemas.microsoft.com/office/drawing/2014/main" id="{9F4C6021-DC46-42F9-ACD9-D76089003C1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53338868"/>
              </p:ext>
            </p:extLst>
          </p:nvPr>
        </p:nvGraphicFramePr>
        <p:xfrm>
          <a:off x="5684520" y="1452880"/>
          <a:ext cx="5177155" cy="4487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259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F22D5E-BDE9-4F73-B183-89B7B0762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IZLAZNA ANKETA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B3F2FA4-FBA8-424E-9387-129E069449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14400" lvl="1" indent="-457200">
              <a:buFont typeface="+mj-lt"/>
              <a:buAutoNum type="arabicPeriod" startAt="3"/>
            </a:pPr>
            <a:r>
              <a:rPr lang="hr-HR" dirty="0"/>
              <a:t>Ovakav sličan projekt bih ponovio/ne bih ponovio.</a:t>
            </a:r>
          </a:p>
          <a:p>
            <a:pPr marL="914400" lvl="1" indent="-457200">
              <a:buFont typeface="+mj-lt"/>
              <a:buAutoNum type="arabicPeriod" startAt="3"/>
            </a:pPr>
            <a:endParaRPr lang="hr-HR" dirty="0"/>
          </a:p>
        </p:txBody>
      </p:sp>
      <p:graphicFrame>
        <p:nvGraphicFramePr>
          <p:cNvPr id="12" name="Rezervirano mjesto sadržaja 11">
            <a:extLst>
              <a:ext uri="{FF2B5EF4-FFF2-40B4-BE49-F238E27FC236}">
                <a16:creationId xmlns:a16="http://schemas.microsoft.com/office/drawing/2014/main" id="{074289E0-6C55-44EC-B91B-D1DCE8B629F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65684477"/>
              </p:ext>
            </p:extLst>
          </p:nvPr>
        </p:nvGraphicFramePr>
        <p:xfrm>
          <a:off x="6016625" y="1825625"/>
          <a:ext cx="484505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92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F22D5E-BDE9-4F73-B183-89B7B0762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IZLAZNA ANKETA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B3F2FA4-FBA8-424E-9387-129E06944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201160" cy="4114800"/>
          </a:xfrm>
        </p:spPr>
        <p:txBody>
          <a:bodyPr>
            <a:normAutofit fontScale="77500" lnSpcReduction="20000"/>
          </a:bodyPr>
          <a:lstStyle/>
          <a:p>
            <a:pPr marL="914400" lvl="1" indent="-457200">
              <a:buFont typeface="+mj-lt"/>
              <a:buAutoNum type="arabicPeriod" startAt="4"/>
            </a:pPr>
            <a:r>
              <a:rPr lang="hr-HR" dirty="0"/>
              <a:t>Ako želiš, pojasni prethodni odgovor.</a:t>
            </a:r>
            <a:br>
              <a:rPr lang="hr-HR" dirty="0"/>
            </a:br>
            <a:r>
              <a:rPr lang="hr-HR" dirty="0"/>
              <a:t>________________</a:t>
            </a:r>
          </a:p>
          <a:p>
            <a:pPr lvl="1"/>
            <a:r>
              <a:rPr lang="hr-HR" dirty="0"/>
              <a:t>36 % učenika je dalo dodatno objašnjenje.</a:t>
            </a:r>
          </a:p>
          <a:p>
            <a:pPr marL="457200" lvl="1" indent="0">
              <a:buNone/>
            </a:pPr>
            <a:br>
              <a:rPr lang="hr-HR" dirty="0"/>
            </a:br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CF1B644-732A-4F61-ACB3-0C0FBB473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39360" y="1056640"/>
            <a:ext cx="5823046" cy="4883785"/>
          </a:xfrm>
        </p:spPr>
        <p:txBody>
          <a:bodyPr>
            <a:normAutofit fontScale="77500" lnSpcReduction="20000"/>
          </a:bodyPr>
          <a:lstStyle/>
          <a:p>
            <a:r>
              <a:rPr lang="hr-HR" dirty="0"/>
              <a:t>      Zanimljivi odgovori:</a:t>
            </a:r>
          </a:p>
          <a:p>
            <a:pPr lvl="1"/>
            <a:r>
              <a:rPr lang="hr-HR" dirty="0"/>
              <a:t>Konačno sam vidio vinograd van sezone berbe.</a:t>
            </a:r>
          </a:p>
          <a:p>
            <a:pPr lvl="1"/>
            <a:r>
              <a:rPr lang="hr-HR" dirty="0"/>
              <a:t>Pružio sam veselje </a:t>
            </a:r>
            <a:r>
              <a:rPr lang="hr-HR" dirty="0" err="1"/>
              <a:t>dedi</a:t>
            </a:r>
            <a:r>
              <a:rPr lang="hr-HR" dirty="0"/>
              <a:t> i roditeljima jer se interesiram za vinograd. </a:t>
            </a:r>
          </a:p>
          <a:p>
            <a:pPr lvl="1"/>
            <a:r>
              <a:rPr lang="hr-HR" dirty="0"/>
              <a:t>Moj </a:t>
            </a:r>
            <a:r>
              <a:rPr lang="hr-HR" dirty="0" err="1"/>
              <a:t>deda</a:t>
            </a:r>
            <a:r>
              <a:rPr lang="hr-HR" dirty="0"/>
              <a:t>/tata vas pozdravlja.</a:t>
            </a:r>
          </a:p>
          <a:p>
            <a:pPr lvl="1"/>
            <a:r>
              <a:rPr lang="hr-HR" dirty="0"/>
              <a:t>Moje brine onaj dio s ucrtanim građevinskim objektima. Širim paniku….</a:t>
            </a:r>
          </a:p>
          <a:p>
            <a:pPr lvl="1"/>
            <a:r>
              <a:rPr lang="hr-HR" dirty="0"/>
              <a:t>Sad znam tko su vlasnici napuštenih i zaraslih parcela.</a:t>
            </a:r>
          </a:p>
          <a:p>
            <a:pPr lvl="1"/>
            <a:r>
              <a:rPr lang="hr-HR" dirty="0"/>
              <a:t>Fora, moji su uvidjeli da nisu jedini vlasnici vinograda.</a:t>
            </a:r>
          </a:p>
          <a:p>
            <a:pPr lvl="1"/>
            <a:r>
              <a:rPr lang="hr-HR" dirty="0"/>
              <a:t>Dobro da sam na vrijeme vidio kaj je to. Odlučio sam da me ne zanima vinogradarstvo.</a:t>
            </a:r>
          </a:p>
          <a:p>
            <a:pPr lvl="1"/>
            <a:r>
              <a:rPr lang="hr-HR" dirty="0"/>
              <a:t>Sve više mi se sviđa ideja slavljenja rođendana u nelegalnoj kleti. </a:t>
            </a:r>
          </a:p>
          <a:p>
            <a:pPr lvl="1"/>
            <a:r>
              <a:rPr lang="hr-HR" dirty="0"/>
              <a:t>Imam korisnu aplikaciju, tako da umirim roditelje.</a:t>
            </a:r>
          </a:p>
          <a:p>
            <a:r>
              <a:rPr lang="hr-HR" dirty="0"/>
              <a:t> …</a:t>
            </a:r>
          </a:p>
        </p:txBody>
      </p:sp>
      <p:pic>
        <p:nvPicPr>
          <p:cNvPr id="6" name="Grafika 5" descr="Angel face outline with solid fill">
            <a:extLst>
              <a:ext uri="{FF2B5EF4-FFF2-40B4-BE49-F238E27FC236}">
                <a16:creationId xmlns:a16="http://schemas.microsoft.com/office/drawing/2014/main" id="{5A1EE205-0FF7-459C-A6DB-FAD78D9AD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8669" y="37240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5E5AC05B-4284-45AA-AE73-3348A4DD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Priloženi dodatni materijali u radnom listiću…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28FA3261-B149-4E19-9DAF-0121F2A16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447" y="1490345"/>
            <a:ext cx="3225506" cy="4351338"/>
          </a:xfr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FEDF2A3-5C7D-4B4F-BFE2-AA087277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092" y="1273473"/>
            <a:ext cx="4803461" cy="3257888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A061DA5F-6108-4BC7-B7CB-450328BF0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845" y="1993101"/>
            <a:ext cx="4810796" cy="3591426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8C746B11-D45A-4759-9B28-3C4E4238F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600" y="1530336"/>
            <a:ext cx="3145809" cy="4054191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0652FF59-28AB-4338-AC3E-4AD3A87A2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491" y="1530336"/>
            <a:ext cx="3377418" cy="4619527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60402426-62D8-4AE0-947B-14F9957B4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7592" y="722730"/>
            <a:ext cx="4021757" cy="541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0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523A38-F79A-4C76-944C-31E0264C6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Zahvaljujem na pažnji!</a:t>
            </a:r>
          </a:p>
        </p:txBody>
      </p:sp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id="{D33783D2-DEB0-4F6A-AE49-64497A091C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2" name="Rezervirano mjesto sadržaja 11">
            <a:extLst>
              <a:ext uri="{FF2B5EF4-FFF2-40B4-BE49-F238E27FC236}">
                <a16:creationId xmlns:a16="http://schemas.microsoft.com/office/drawing/2014/main" id="{31579772-8E8E-42E7-A2E4-EF17FB92B8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67849" y="1609966"/>
            <a:ext cx="5056302" cy="4330459"/>
          </a:xfrm>
        </p:spPr>
      </p:pic>
    </p:spTree>
    <p:extLst>
      <p:ext uri="{BB962C8B-B14F-4D97-AF65-F5344CB8AC3E}">
        <p14:creationId xmlns:p14="http://schemas.microsoft.com/office/powerpoint/2010/main" val="20895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03A7BB-1CC6-4F42-B6B5-5A7DB57AC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IZVORI</a:t>
            </a: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7AE0FCEC-2EDC-4022-928D-F4B3ADB0F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Naslova slika </a:t>
            </a:r>
            <a:r>
              <a:rPr lang="hr-HR" dirty="0">
                <a:hlinkClick r:id="rId2"/>
              </a:rPr>
              <a:t>https://smart-villages.eu/language/en/good_practice/maribor-wine-road/</a:t>
            </a:r>
            <a:endParaRPr lang="hr-HR" dirty="0"/>
          </a:p>
          <a:p>
            <a:r>
              <a:rPr lang="hr-HR" dirty="0">
                <a:hlinkClick r:id="rId3"/>
              </a:rPr>
              <a:t>https://magnifikat.hr/tinejdzeri-i-ovisnost-o-mobitelu-internetu-igricama-i-sl/</a:t>
            </a:r>
            <a:endParaRPr lang="hr-HR" dirty="0"/>
          </a:p>
          <a:p>
            <a:r>
              <a:rPr lang="hr-HR" dirty="0"/>
              <a:t>Završna fotografija: iz lista Međimurje 1986.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4082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9CF2C1-2199-45F2-BD17-83ED54CD8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ispunjenog radnog listića</a:t>
            </a:r>
          </a:p>
        </p:txBody>
      </p:sp>
      <p:sp>
        <p:nvSpPr>
          <p:cNvPr id="9" name="Rezervirano mjesto sadržaja 8">
            <a:extLst>
              <a:ext uri="{FF2B5EF4-FFF2-40B4-BE49-F238E27FC236}">
                <a16:creationId xmlns:a16="http://schemas.microsoft.com/office/drawing/2014/main" id="{DE42E927-43D6-4AF4-A600-567B9BFFC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0AFAA7CA-216A-40ED-BAF5-32900ACFCD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512911"/>
              </p:ext>
            </p:extLst>
          </p:nvPr>
        </p:nvGraphicFramePr>
        <p:xfrm>
          <a:off x="2214880" y="2623494"/>
          <a:ext cx="8675164" cy="1765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Objekt ljudske za pakera" showAsIcon="1" r:id="rId3" imgW="2160720" imgH="439560" progId="Package">
                  <p:embed/>
                </p:oleObj>
              </mc:Choice>
              <mc:Fallback>
                <p:oleObj name="Objekt ljudske za pakera" showAsIcon="1" r:id="rId3" imgW="216072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4880" y="2623494"/>
                        <a:ext cx="8675164" cy="17656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52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89EDAB-1B1B-4D9F-9D5B-CD4C10EF0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Zašto smo pokrenuli projekt?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584CED7-2EDE-491C-B1B3-25D28E865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U razgovoru s učenicima i profesoricama iz biologije, matematike i geografije odlučili smo da pokušamo pokazati kako mobitel možemo koristiti i u neke druge svrhe…</a:t>
            </a:r>
          </a:p>
        </p:txBody>
      </p:sp>
    </p:spTree>
    <p:extLst>
      <p:ext uri="{BB962C8B-B14F-4D97-AF65-F5344CB8AC3E}">
        <p14:creationId xmlns:p14="http://schemas.microsoft.com/office/powerpoint/2010/main" val="185948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745323-0E2C-40EC-97F4-B363D7EBA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 TRSJE I Z TRSJA Z MOBITELOM - osnovni podaci</a:t>
            </a:r>
            <a:br>
              <a:rPr lang="hr-HR" sz="4000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CE15F34-0BB4-4383-BBBF-CCA17317D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/>
              <a:t>CILJ</a:t>
            </a:r>
            <a:r>
              <a:rPr lang="hr-HR" dirty="0"/>
              <a:t>: korištenje IKT- tehnologije u lokalnom okruženju</a:t>
            </a:r>
          </a:p>
          <a:p>
            <a:r>
              <a:rPr lang="hr-HR" b="1" dirty="0"/>
              <a:t>NAMJENA AKTIVNOSTI: </a:t>
            </a:r>
          </a:p>
          <a:p>
            <a:pPr lvl="1"/>
            <a:r>
              <a:rPr lang="hr-HR" sz="2800" dirty="0"/>
              <a:t>istražiti i analizirati vinograde i vinovu lozu</a:t>
            </a:r>
          </a:p>
          <a:p>
            <a:pPr lvl="1"/>
            <a:r>
              <a:rPr lang="hr-HR" sz="2800" dirty="0"/>
              <a:t>koristiti suvremene aplikacije u orijentaciji i istražiti digitalne karte</a:t>
            </a:r>
          </a:p>
          <a:p>
            <a:pPr lvl="1"/>
            <a:r>
              <a:rPr lang="hr-HR" sz="2800" dirty="0"/>
              <a:t>prepoznati egzogene reljefne procese</a:t>
            </a:r>
          </a:p>
          <a:p>
            <a:pPr lvl="1"/>
            <a:r>
              <a:rPr lang="hr-HR" sz="2800" dirty="0"/>
              <a:t>prikupiti podatke, obraditi i prikazati u tabličnim i grafičkim prikazima	</a:t>
            </a:r>
          </a:p>
          <a:p>
            <a:pPr lvl="1">
              <a:lnSpc>
                <a:spcPct val="115000"/>
              </a:lnSpc>
            </a:pPr>
            <a:r>
              <a:rPr lang="hr-HR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uspostaviti korelaciju među podatcima</a:t>
            </a:r>
            <a:endParaRPr lang="hr-HR" sz="2800" dirty="0"/>
          </a:p>
          <a:p>
            <a:pPr lvl="1"/>
            <a:endParaRPr lang="hr-HR" sz="2800" dirty="0"/>
          </a:p>
          <a:p>
            <a:pPr lvl="1"/>
            <a:endParaRPr lang="hr-HR" sz="28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701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FEC7A8-17BC-4342-A25C-B8F4A8734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 TRSJE I Z TRSJA Z MOBITELOM - osnovni podaci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CEA4B26-B9ED-41B7-9DF4-6DEEB9C9E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b="1" dirty="0"/>
              <a:t>NOSITELJ AKTIVNOSTI</a:t>
            </a:r>
            <a:r>
              <a:rPr lang="hr-HR" sz="2400" b="1" dirty="0"/>
              <a:t>: </a:t>
            </a:r>
            <a:r>
              <a:rPr lang="hr-HR" sz="2400" dirty="0"/>
              <a:t> </a:t>
            </a:r>
            <a:r>
              <a:rPr lang="pt-BR" sz="2400" dirty="0"/>
              <a:t>učenici </a:t>
            </a:r>
            <a:r>
              <a:rPr lang="pt-BR" sz="2400" b="1" dirty="0"/>
              <a:t>2.G, 3.R, 4.G1 </a:t>
            </a:r>
            <a:r>
              <a:rPr lang="pt-BR" sz="2400" dirty="0"/>
              <a:t>i </a:t>
            </a:r>
            <a:r>
              <a:rPr lang="pt-BR" sz="2400" b="1" dirty="0"/>
              <a:t>4.G2</a:t>
            </a:r>
            <a:r>
              <a:rPr lang="hr-HR" sz="2400" b="1" dirty="0"/>
              <a:t> </a:t>
            </a:r>
            <a:r>
              <a:rPr lang="hr-HR" sz="2400" dirty="0"/>
              <a:t>i profesorice:</a:t>
            </a:r>
            <a:br>
              <a:rPr lang="hr-HR" sz="2400" dirty="0"/>
            </a:br>
            <a:r>
              <a:rPr lang="hr-HR" sz="2400" dirty="0"/>
              <a:t>Iskra </a:t>
            </a:r>
            <a:r>
              <a:rPr lang="hr-HR" sz="2400" dirty="0" err="1"/>
              <a:t>Joć</a:t>
            </a:r>
            <a:r>
              <a:rPr lang="hr-HR" sz="2400" dirty="0"/>
              <a:t>, prof. matematike, Božena </a:t>
            </a:r>
            <a:r>
              <a:rPr lang="hr-HR" sz="2400" dirty="0" err="1"/>
              <a:t>Palanović</a:t>
            </a:r>
            <a:r>
              <a:rPr lang="hr-HR" sz="2400" dirty="0"/>
              <a:t>, prof. matematike, Anita Pavlek, prof. biologije i kemije i Davorka Pelko, prof. geografije.</a:t>
            </a:r>
          </a:p>
          <a:p>
            <a:r>
              <a:rPr lang="hr-HR" b="1" dirty="0"/>
              <a:t>NAČIN RELIZACIJE: </a:t>
            </a:r>
          </a:p>
          <a:p>
            <a:pPr lvl="2"/>
            <a:r>
              <a:rPr lang="hr-HR" sz="2800" dirty="0"/>
              <a:t>individualno istraživanje na terenu putem mobitela i aplikacija</a:t>
            </a:r>
          </a:p>
          <a:p>
            <a:pPr lvl="2"/>
            <a:r>
              <a:rPr lang="hr-HR" sz="2800" dirty="0"/>
              <a:t>intervju</a:t>
            </a:r>
          </a:p>
          <a:p>
            <a:pPr lvl="2"/>
            <a:r>
              <a:rPr lang="hr-HR" sz="2800" dirty="0"/>
              <a:t>statistička obrada i analiza podataka u Excelu </a:t>
            </a:r>
          </a:p>
          <a:p>
            <a:pPr lvl="2"/>
            <a:r>
              <a:rPr lang="hr-HR" sz="2800" dirty="0"/>
              <a:t>izrada zaključka pomoću programa </a:t>
            </a:r>
            <a:r>
              <a:rPr lang="hr-HR" sz="2800" dirty="0" err="1"/>
              <a:t>Jamovi</a:t>
            </a:r>
            <a:br>
              <a:rPr lang="hr-HR" dirty="0"/>
            </a:br>
            <a:r>
              <a:rPr lang="hr-HR" dirty="0"/>
              <a:t>			   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4475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2085FB-C92D-4069-89A6-DDC001B76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75" y="365125"/>
            <a:ext cx="11198269" cy="1325563"/>
          </a:xfrm>
        </p:spPr>
        <p:txBody>
          <a:bodyPr/>
          <a:lstStyle/>
          <a:p>
            <a:r>
              <a:rPr lang="hr-HR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 TRSJE I Z TRSJA Z MOBITELOM - osnovni podaci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3FF7516-C2DF-4ABE-8DB7-B383612E8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/>
              <a:t>VREMENIK: </a:t>
            </a:r>
            <a:r>
              <a:rPr lang="hr-HR" dirty="0"/>
              <a:t>od veljače do lipnja 2021.</a:t>
            </a:r>
          </a:p>
          <a:p>
            <a:r>
              <a:rPr lang="hr-HR" b="1" dirty="0"/>
              <a:t>TROŠKOVNIK: </a:t>
            </a:r>
            <a:r>
              <a:rPr lang="hr-HR" dirty="0"/>
              <a:t>nema posebnih troškova.</a:t>
            </a:r>
          </a:p>
          <a:p>
            <a:r>
              <a:rPr lang="hr-HR" b="1" dirty="0"/>
              <a:t>NAČIN VREDNOVANJA:  </a:t>
            </a:r>
            <a:r>
              <a:rPr lang="hr-HR" dirty="0"/>
              <a:t>praćenje aktivnosti učenika, formativno vrednovanje, prezentacija vještine korištenja aplikacija u školi.</a:t>
            </a:r>
          </a:p>
        </p:txBody>
      </p:sp>
    </p:spTree>
    <p:extLst>
      <p:ext uri="{BB962C8B-B14F-4D97-AF65-F5344CB8AC3E}">
        <p14:creationId xmlns:p14="http://schemas.microsoft.com/office/powerpoint/2010/main" val="34472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9DD20D-F45B-4592-A144-D3FADC68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27" y="374362"/>
            <a:ext cx="10515600" cy="1325563"/>
          </a:xfrm>
        </p:spPr>
        <p:txBody>
          <a:bodyPr/>
          <a:lstStyle/>
          <a:p>
            <a:r>
              <a:rPr lang="hr-HR" dirty="0"/>
              <a:t>RADNI LISTIĆ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87C228F-150B-4488-96F1-3C6F33D30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Stavili smo radni listić na </a:t>
            </a:r>
            <a:r>
              <a:rPr lang="hr-HR" dirty="0" err="1"/>
              <a:t>Loomenu</a:t>
            </a:r>
            <a:r>
              <a:rPr lang="hr-HR" dirty="0"/>
              <a:t> za istraživanje na terenu i za vođenje strukturiranog intervju kojeg su morali provesti s vlasnikom vinograda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E66BD46-AF76-43FA-B494-1792BC537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73" y="570417"/>
            <a:ext cx="10419316" cy="58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6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AD469E-E6AE-4026-9A05-A50E8D888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RADNI LISTIĆ - poveznica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B9510C4-FB96-4F8B-B8C1-1F9C8AD50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480" y="1815465"/>
            <a:ext cx="10515600" cy="4351338"/>
          </a:xfrm>
        </p:spPr>
        <p:txBody>
          <a:bodyPr/>
          <a:lstStyle/>
          <a:p>
            <a:r>
              <a:rPr lang="pl-PL" dirty="0">
                <a:hlinkClick r:id="rId3"/>
              </a:rPr>
              <a:t>V trsje i z trsja z mobitelom</a:t>
            </a: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hr-HR" dirty="0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DDF1DEC5-B5E6-41AD-A623-4AA4A73B08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899097"/>
              </p:ext>
            </p:extLst>
          </p:nvPr>
        </p:nvGraphicFramePr>
        <p:xfrm>
          <a:off x="1035510" y="2548646"/>
          <a:ext cx="5141770" cy="1359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Objekt ljudske za pakera" showAsIcon="1" r:id="rId4" imgW="1664280" imgH="439560" progId="Package">
                  <p:embed/>
                </p:oleObj>
              </mc:Choice>
              <mc:Fallback>
                <p:oleObj name="Objekt ljudske za pakera" showAsIcon="1" r:id="rId4" imgW="166428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5510" y="2548646"/>
                        <a:ext cx="5141770" cy="1359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737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odišnja doba u obrascu ozbiljnog dizajna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28264197_TF03460573" id="{7F6E6ECD-E0AF-4778-A222-1812895B03CE}" vid="{DFE5C7F9-0AFA-44D2-A8F8-23672BE18213}"/>
    </a:ext>
  </a:extLst>
</a:theme>
</file>

<file path=ppt/theme/theme2.xml><?xml version="1.0" encoding="utf-8"?>
<a:theme xmlns:a="http://schemas.openxmlformats.org/drawingml/2006/main" name="Tema sustava Offic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Slajdovi s prikazom prirode</Template>
  <TotalTime>2969</TotalTime>
  <Words>1183</Words>
  <Application>Microsoft Office PowerPoint</Application>
  <PresentationFormat>Široki zaslon</PresentationFormat>
  <Paragraphs>181</Paragraphs>
  <Slides>37</Slides>
  <Notes>1</Notes>
  <HiddenSlides>0</HiddenSlides>
  <MMClips>0</MMClips>
  <ScaleCrop>false</ScaleCrop>
  <HeadingPairs>
    <vt:vector size="8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2</vt:i4>
      </vt:variant>
      <vt:variant>
        <vt:lpstr>Naslovi slajdova</vt:lpstr>
      </vt:variant>
      <vt:variant>
        <vt:i4>37</vt:i4>
      </vt:variant>
    </vt:vector>
  </HeadingPairs>
  <TitlesOfParts>
    <vt:vector size="45" baseType="lpstr">
      <vt:lpstr>Arial</vt:lpstr>
      <vt:lpstr>Calibri</vt:lpstr>
      <vt:lpstr>Open Sans</vt:lpstr>
      <vt:lpstr>Times New Roman</vt:lpstr>
      <vt:lpstr>Wingdings</vt:lpstr>
      <vt:lpstr>Godišnja doba u obrascu ozbiljnog dizajna</vt:lpstr>
      <vt:lpstr>Objekt ljudske za pakera</vt:lpstr>
      <vt:lpstr>Paket</vt:lpstr>
      <vt:lpstr>Izgled naslova</vt:lpstr>
      <vt:lpstr>Zašto smo pokrenuli projekt?</vt:lpstr>
      <vt:lpstr>Zašto smo pokrenuli projekt?</vt:lpstr>
      <vt:lpstr>Zašto smo pokrenuli projekt?</vt:lpstr>
      <vt:lpstr>V TRSJE I Z TRSJA Z MOBITELOM - osnovni podaci </vt:lpstr>
      <vt:lpstr>V TRSJE I Z TRSJA Z MOBITELOM - osnovni podaci</vt:lpstr>
      <vt:lpstr>V TRSJE I Z TRSJA Z MOBITELOM - osnovni podaci</vt:lpstr>
      <vt:lpstr>RADNI LISTIĆ</vt:lpstr>
      <vt:lpstr>RADNI LISTIĆ - poveznica</vt:lpstr>
      <vt:lpstr>Radni listić- domaća zadaća na Loomenu</vt:lpstr>
      <vt:lpstr>Izrada tablice</vt:lpstr>
      <vt:lpstr> PRIKAZ PODATAKA I ZAKLJUČAK</vt:lpstr>
      <vt:lpstr>PRIKAZ PODATAKA I ZAKLJUČAK</vt:lpstr>
      <vt:lpstr>PRIKAZ PODATAKA I ZAKLJUČAK</vt:lpstr>
      <vt:lpstr>PRIKAZ PODATAKA I ZAKLJUČAK</vt:lpstr>
      <vt:lpstr>PRIKAZ PODATAKA I ZAKLJUČAK</vt:lpstr>
      <vt:lpstr>PRIKAZA PODATAKA I ZAKLJUČAK</vt:lpstr>
      <vt:lpstr>PRIKAZ PODATAKA I ZAKLJUČAK</vt:lpstr>
      <vt:lpstr>PRIKAZ PODATAKA I ZAKLJUČAK</vt:lpstr>
      <vt:lpstr>PRIKAZ PODATAKA I ZAKLJUČAK</vt:lpstr>
      <vt:lpstr>PRIKAZ PODATAKA I ZAKLJUČAK</vt:lpstr>
      <vt:lpstr>PRIKAZ PODATAKA I ZAKLJUČAK</vt:lpstr>
      <vt:lpstr>PRIKAZ PODATAKA I ZAKLJUČAK</vt:lpstr>
      <vt:lpstr>PRIKAZ PODATAKA I ZAKLJUČAK</vt:lpstr>
      <vt:lpstr>PRIKAZA PODATAKA I ZAKLJUČAK</vt:lpstr>
      <vt:lpstr>PRIKAZ PODATAKA I ZAKLJUČAK</vt:lpstr>
      <vt:lpstr>PRIMJER USPJEŠNE KORELACIJE</vt:lpstr>
      <vt:lpstr>PRIMJER NEUSPJEŠNE KORELACIJE</vt:lpstr>
      <vt:lpstr>IZLAZNA ANKETA</vt:lpstr>
      <vt:lpstr>IZLAZNA ANKETA</vt:lpstr>
      <vt:lpstr>IZLAZNA ANKETA</vt:lpstr>
      <vt:lpstr>IZLAZNA ANKETA</vt:lpstr>
      <vt:lpstr>IZLAZNA ANKETA</vt:lpstr>
      <vt:lpstr>Priloženi dodatni materijali u radnom listiću…</vt:lpstr>
      <vt:lpstr>Zahvaljujem na pažnji!</vt:lpstr>
      <vt:lpstr>IZVORI</vt:lpstr>
      <vt:lpstr>Primjer ispunjenog radnog listića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Izgled naslova</dc:title>
  <dc:creator>davorka pelko</dc:creator>
  <cp:lastModifiedBy>Korisnik</cp:lastModifiedBy>
  <cp:revision>59</cp:revision>
  <dcterms:created xsi:type="dcterms:W3CDTF">2022-03-27T13:30:13Z</dcterms:created>
  <dcterms:modified xsi:type="dcterms:W3CDTF">2022-06-07T12:11:32Z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74067000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