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</p:sldMasterIdLst>
  <p:notesMasterIdLst>
    <p:notesMasterId r:id="rId46"/>
  </p:notesMasterIdLst>
  <p:sldIdLst>
    <p:sldId id="259" r:id="rId8"/>
    <p:sldId id="256" r:id="rId9"/>
    <p:sldId id="283" r:id="rId10"/>
    <p:sldId id="275" r:id="rId11"/>
    <p:sldId id="276" r:id="rId12"/>
    <p:sldId id="277" r:id="rId13"/>
    <p:sldId id="278" r:id="rId14"/>
    <p:sldId id="279" r:id="rId15"/>
    <p:sldId id="291" r:id="rId16"/>
    <p:sldId id="280" r:id="rId17"/>
    <p:sldId id="281" r:id="rId18"/>
    <p:sldId id="282" r:id="rId19"/>
    <p:sldId id="258" r:id="rId20"/>
    <p:sldId id="260" r:id="rId21"/>
    <p:sldId id="261" r:id="rId22"/>
    <p:sldId id="262" r:id="rId23"/>
    <p:sldId id="263" r:id="rId24"/>
    <p:sldId id="264" r:id="rId25"/>
    <p:sldId id="265" r:id="rId26"/>
    <p:sldId id="267" r:id="rId27"/>
    <p:sldId id="266" r:id="rId28"/>
    <p:sldId id="270" r:id="rId29"/>
    <p:sldId id="269" r:id="rId30"/>
    <p:sldId id="271" r:id="rId31"/>
    <p:sldId id="272" r:id="rId32"/>
    <p:sldId id="273" r:id="rId33"/>
    <p:sldId id="274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3" r:id="rId42"/>
    <p:sldId id="292" r:id="rId43"/>
    <p:sldId id="294" r:id="rId44"/>
    <p:sldId id="257" r:id="rId4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05365-60AB-4BAE-A289-53FD3B8E0FBE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35423-EE60-48B6-A865-E3BF27C216C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882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5423-EE60-48B6-A865-E3BF27C216C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8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5423-EE60-48B6-A865-E3BF27C216C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9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5423-EE60-48B6-A865-E3BF27C216C7}" type="slidenum">
              <a:rPr lang="hr-HR" smtClean="0"/>
              <a:pPr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60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A00CF5-5D95-4139-9A97-5724B0DC46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1EFE3-EFAA-4E19-981E-574D5A725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581C6-17B5-4495-97C3-0D30E61721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B256A-E213-459C-9E17-447EA8498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E2109-7C45-462B-BF59-FFEB6FD08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57ABA-C97C-49CC-99AC-E939854BB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A4BCD-3AD6-4178-903C-74736F088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74E06-61DD-4394-91EE-F2277EF603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37CEB-E0BA-48E1-A2D4-28BA08F7B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48D2-4F4A-41ED-B704-0EC118F54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68343-76EE-4394-961B-8B1CA6555B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FFDBB9-D6DE-42BD-A217-749F3378B6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7C4D-1542-4ADA-B72D-9307AF0B08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F3818-8511-4DBC-A276-B0B5620C2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4ADD-65AB-47FD-915C-5E855BACC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D396-053C-46CB-B77E-89E01BBD7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85EB4-26F7-4D0C-899F-9C18D76A2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288A0-9E98-4EAD-B8D4-BB8D68754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D473D-B689-47FC-946F-4A3AA46073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0E3DB-E1F1-4770-B588-D5F2989906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7F590-757A-467F-81D6-3936CD3834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E706-F662-4540-88DC-63833A9CF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B27D77C-2150-48DF-A424-69177059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1072A-F439-4E9F-ACD5-DDA2CFAE9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1F74B-85E4-4F76-AC97-AEAD71AFD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A611-8933-48BE-806E-A4DEB086BD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95841-832F-4578-9960-3F2DEAFA7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6938-7815-405D-8C7F-A1D302D4C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80581-5F17-4C44-9B8C-2E74E4721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C6B2C-5AF8-445C-8F2E-27905802E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72A7-2792-4D7B-9AD7-A7153BBC61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8E793-30ED-4DAB-864F-481768D5A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02401-F607-4531-9AFC-6E5A50DC5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2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933F3-DA64-49BC-95D7-41F4C8FC11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hr-HR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EE1FCE-0CDC-4D56-BBD9-7A3CC632DE9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5EF6DB-389E-452B-820B-C6C6CE6A14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D7C6D11-951A-4FA3-BFD2-D1A5C502FE0C}" type="datetimeFigureOut">
              <a:rPr lang="hr-HR" smtClean="0"/>
              <a:pPr/>
              <a:t>5.8.2013.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0BF32D-4885-4E97-BA64-6BA56EB82BA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32240" y="278092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hr-HR" sz="4000" dirty="0" smtClean="0">
                <a:solidFill>
                  <a:srgbClr val="FF0000"/>
                </a:solidFill>
              </a:rPr>
              <a:t>2+3=5</a:t>
            </a:r>
            <a:endParaRPr lang="hr-HR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1860" y="328498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r>
              <a:rPr lang="hr-HR" sz="4000" dirty="0" smtClean="0">
                <a:solidFill>
                  <a:srgbClr val="00B050"/>
                </a:solidFill>
              </a:rPr>
              <a:t>x=sinx</a:t>
            </a:r>
            <a:endParaRPr lang="hr-HR" sz="4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4286256"/>
            <a:ext cx="270138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l</a:t>
            </a:r>
            <a:r>
              <a:rPr lang="hr-HR" sz="4000" dirty="0" smtClean="0">
                <a:solidFill>
                  <a:srgbClr val="7030A0"/>
                </a:solidFill>
              </a:rPr>
              <a:t>ogx &lt; 2 </a:t>
            </a:r>
            <a:endParaRPr lang="hr-HR" sz="40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2020" y="4238129"/>
                <a:ext cx="29523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10799999"/>
                  </a:camera>
                  <a:lightRig rig="threePt" dir="t"/>
                </a:scene3d>
              </a:bodyPr>
              <a:lstStyle/>
              <a:p>
                <a:r>
                  <a:rPr lang="hr-HR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f(x) =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r-HR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hr-HR" sz="28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+2</m:t>
                    </m:r>
                    <m:r>
                      <m:rPr>
                        <m:sty m:val="p"/>
                      </m:rPr>
                      <a:rPr lang="hr-HR" sz="28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x</m:t>
                    </m:r>
                  </m:oMath>
                </a14:m>
                <a:endParaRPr lang="hr-HR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4238129"/>
                <a:ext cx="2952328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03748" y="5805264"/>
                <a:ext cx="41044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10799999"/>
                  </a:camera>
                  <a:lightRig rig="threePt" dir="t"/>
                </a:scene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hr-HR" sz="4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r-HR" sz="4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hr-HR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=3</m:t>
                      </m:r>
                      <m:r>
                        <a:rPr lang="hr-HR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</m:t>
                      </m:r>
                      <m:r>
                        <a:rPr lang="hr-HR" sz="4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hr-HR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748" y="5805264"/>
                <a:ext cx="4104456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16316" y="4613447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el-GR" sz="9600" dirty="0" smtClean="0"/>
              <a:t>π</a:t>
            </a:r>
            <a:endParaRPr lang="hr-HR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4796" y="2423210"/>
            <a:ext cx="19802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r>
              <a:rPr lang="hr-HR" sz="9600" dirty="0" smtClean="0"/>
              <a:t>e</a:t>
            </a:r>
            <a:endParaRPr lang="hr-HR" sz="96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357166"/>
            <a:ext cx="5286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 A D A C I  </a:t>
            </a:r>
          </a:p>
          <a:p>
            <a:pPr algn="ctr"/>
            <a:r>
              <a:rPr lang="hr-H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 A G L A V A Č K E</a:t>
            </a:r>
          </a:p>
        </p:txBody>
      </p:sp>
    </p:spTree>
    <p:extLst>
      <p:ext uri="{BB962C8B-B14F-4D97-AF65-F5344CB8AC3E}">
        <p14:creationId xmlns:p14="http://schemas.microsoft.com/office/powerpoint/2010/main" val="921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  <p:bldP spid="9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9237" y="344231"/>
                <a:ext cx="7751155" cy="13907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/>
                  <a:t>4.Odredi jednadžbu neke parabole koja siječe os x.</a:t>
                </a:r>
              </a:p>
              <a:p>
                <a:endParaRPr lang="hr-HR" sz="2000" b="1" dirty="0"/>
              </a:p>
              <a:p>
                <a:r>
                  <a:rPr lang="hr-HR" sz="2000" b="1" dirty="0" smtClean="0"/>
                  <a:t>U: Što to pak znači?</a:t>
                </a:r>
              </a:p>
              <a:p>
                <a:endParaRPr lang="hr-HR" sz="2000" b="1" dirty="0"/>
              </a:p>
              <a:p>
                <a:r>
                  <a:rPr lang="hr-HR" sz="2000" b="1" dirty="0" smtClean="0"/>
                  <a:t>Prof: Nacrtajte bilo koju takvu parabolu.</a:t>
                </a:r>
              </a:p>
              <a:p>
                <a:endParaRPr lang="hr-HR" sz="2000" b="1" dirty="0"/>
              </a:p>
              <a:p>
                <a:r>
                  <a:rPr lang="hr-HR" sz="2000" b="1" dirty="0" smtClean="0"/>
                  <a:t>Nakon što su nacrtali bilo koju parabolu odmah su profunkcionirali.</a:t>
                </a:r>
              </a:p>
              <a:p>
                <a:r>
                  <a:rPr lang="hr-HR" sz="2000" b="1" dirty="0" smtClean="0"/>
                  <a:t>Učenici zapisuju odgovore na ploču:</a:t>
                </a:r>
              </a:p>
              <a:p>
                <a:r>
                  <a:rPr lang="hr-HR" sz="2000" b="1" dirty="0" smtClean="0"/>
                  <a:t/>
                </a:r>
                <a:br>
                  <a:rPr lang="hr-HR" sz="2000" b="1" dirty="0" smtClean="0"/>
                </a:br>
                <a:r>
                  <a:rPr lang="hr-HR" sz="2000" b="1" dirty="0" smtClean="0"/>
                  <a:t>U:  y=(x-2)(x+3)</a:t>
                </a:r>
                <a14:m>
                  <m:oMath xmlns:m="http://schemas.openxmlformats.org/officeDocument/2006/math">
                    <m:r>
                      <a:rPr lang="hr-HR" sz="2000" b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𝒙</m:t>
                    </m:r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𝟔</m:t>
                    </m:r>
                  </m:oMath>
                </a14:m>
                <a:endParaRPr lang="hr-HR" sz="2000" b="1" dirty="0" smtClean="0"/>
              </a:p>
              <a:p>
                <a:endParaRPr lang="hr-HR" sz="2000" b="1" dirty="0" smtClean="0"/>
              </a:p>
              <a:p>
                <a:r>
                  <a:rPr lang="hr-HR" sz="2000" b="1" dirty="0" smtClean="0"/>
                  <a:t>U</a:t>
                </a:r>
                <a:r>
                  <a:rPr lang="hr-HR" sz="2000" b="1" baseline="-25000" dirty="0" smtClean="0"/>
                  <a:t>1</a:t>
                </a:r>
                <a:r>
                  <a:rPr lang="hr-HR" sz="2000" b="1" dirty="0" smtClean="0"/>
                  <a:t>:y=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𝟑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  <m:r>
                          <a:rPr lang="hr-HR" sz="20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sz="2000" b="1" i="1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hr-HR" sz="20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hr-HR" sz="2000" b="1">
                        <a:latin typeface="Cambria Math"/>
                      </a:rPr>
                      <m:t>∙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  <m:r>
                          <a:rPr lang="hr-HR" sz="2000" b="1" i="1">
                            <a:latin typeface="Cambria Math"/>
                          </a:rPr>
                          <m:t>−</m:t>
                        </m:r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hr-HR" sz="2000" b="1">
                        <a:latin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𝟑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𝟒</m:t>
                    </m:r>
                    <m:r>
                      <a:rPr lang="hr-HR" sz="2000" b="1" i="1">
                        <a:latin typeface="Cambria Math"/>
                      </a:rPr>
                      <m:t>𝒙</m:t>
                    </m:r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𝟒</m:t>
                    </m:r>
                  </m:oMath>
                </a14:m>
                <a:endParaRPr lang="hr-HR" sz="2000" b="1" dirty="0" smtClean="0"/>
              </a:p>
              <a:p>
                <a:endParaRPr lang="hr-HR" sz="2000" b="1" dirty="0" smtClean="0"/>
              </a:p>
              <a:p>
                <a:r>
                  <a:rPr lang="hr-HR" sz="2000" b="1" dirty="0"/>
                  <a:t>U</a:t>
                </a:r>
                <a:r>
                  <a:rPr lang="hr-HR" sz="2000" b="1" baseline="-25000" dirty="0"/>
                  <a:t>2</a:t>
                </a:r>
                <a:r>
                  <a:rPr lang="hr-HR" sz="2000" b="1" dirty="0"/>
                  <a:t>: Pa diskriminanta je veća od </a:t>
                </a:r>
                <a:r>
                  <a:rPr lang="hr-HR" sz="2000" b="1" dirty="0" smtClean="0"/>
                  <a:t>nule. </a:t>
                </a:r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1">
                          <a:latin typeface="Cambria Math"/>
                        </a:rPr>
                        <m:t>−</m:t>
                      </m:r>
                      <m:r>
                        <a:rPr lang="hr-HR" sz="2000" b="1" i="1">
                          <a:latin typeface="Cambria Math"/>
                        </a:rPr>
                        <m:t>𝟒</m:t>
                      </m:r>
                      <m:r>
                        <a:rPr lang="hr-HR" sz="2000" b="1" i="1">
                          <a:latin typeface="Cambria Math"/>
                        </a:rPr>
                        <m:t>𝒂𝒄</m:t>
                      </m:r>
                      <m:r>
                        <a:rPr lang="hr-HR" sz="2000" b="1" i="1">
                          <a:latin typeface="Cambria Math"/>
                        </a:rPr>
                        <m:t>&gt;</m:t>
                      </m:r>
                      <m:r>
                        <a:rPr lang="hr-HR" sz="20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hr-HR" sz="2000" b="1" dirty="0" smtClean="0"/>
              </a:p>
              <a:p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1">
                              <a:latin typeface="Cambria Math"/>
                            </a:rPr>
                            <m:t>𝟔</m:t>
                          </m:r>
                        </m:e>
                        <m:sup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1">
                          <a:latin typeface="Cambria Math"/>
                        </a:rPr>
                        <m:t>−</m:t>
                      </m:r>
                      <m:r>
                        <a:rPr lang="hr-HR" sz="2000" b="1" i="1">
                          <a:latin typeface="Cambria Math"/>
                        </a:rPr>
                        <m:t>𝟒</m:t>
                      </m:r>
                      <m:r>
                        <a:rPr lang="hr-HR" sz="2000" b="1">
                          <a:latin typeface="Cambria Math"/>
                        </a:rPr>
                        <m:t>∙</m:t>
                      </m:r>
                      <m:r>
                        <a:rPr lang="hr-HR" sz="2000" b="1" i="1">
                          <a:latin typeface="Cambria Math"/>
                        </a:rPr>
                        <m:t>𝟐</m:t>
                      </m:r>
                      <m:r>
                        <a:rPr lang="hr-HR" sz="2000" b="1">
                          <a:latin typeface="Cambria Math"/>
                        </a:rPr>
                        <m:t>∙</m:t>
                      </m:r>
                      <m:r>
                        <a:rPr lang="hr-HR" sz="2000" b="1" i="1">
                          <a:latin typeface="Cambria Math"/>
                        </a:rPr>
                        <m:t>𝟑</m:t>
                      </m:r>
                      <m:r>
                        <a:rPr lang="hr-HR" sz="2000" b="1">
                          <a:latin typeface="Cambria Math"/>
                        </a:rPr>
                        <m:t>&gt;</m:t>
                      </m:r>
                      <m:r>
                        <a:rPr lang="hr-HR" sz="2000" b="1" i="1">
                          <a:latin typeface="Cambria Math"/>
                        </a:rPr>
                        <m:t>𝟎</m:t>
                      </m:r>
                      <m:r>
                        <a:rPr lang="hr-HR" sz="2000" b="1">
                          <a:latin typeface="Cambria Math"/>
                        </a:rPr>
                        <m:t>⇒</m:t>
                      </m:r>
                      <m:r>
                        <a:rPr lang="hr-HR" sz="2000" b="1" i="1">
                          <a:latin typeface="Cambria Math"/>
                        </a:rPr>
                        <m:t>𝒃</m:t>
                      </m:r>
                      <m:r>
                        <a:rPr lang="hr-HR" sz="2000" b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𝟔</m:t>
                      </m:r>
                      <m:r>
                        <a:rPr lang="hr-HR" sz="2000" b="1">
                          <a:latin typeface="Cambria Math"/>
                        </a:rPr>
                        <m:t>, </m:t>
                      </m:r>
                      <m:r>
                        <a:rPr lang="hr-HR" sz="2000" b="1" i="1">
                          <a:latin typeface="Cambria Math"/>
                        </a:rPr>
                        <m:t>𝒂</m:t>
                      </m:r>
                      <m:r>
                        <a:rPr lang="hr-HR" sz="2000" b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𝟐</m:t>
                      </m:r>
                      <m:r>
                        <a:rPr lang="hr-HR" sz="2000" b="1">
                          <a:latin typeface="Cambria Math"/>
                        </a:rPr>
                        <m:t>, </m:t>
                      </m:r>
                      <m:r>
                        <a:rPr lang="hr-HR" sz="2000" b="1" i="1">
                          <a:latin typeface="Cambria Math"/>
                        </a:rPr>
                        <m:t>𝒄</m:t>
                      </m:r>
                      <m:r>
                        <a:rPr lang="hr-HR" sz="2000" b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hr-HR" sz="2000" b="1" dirty="0" smtClean="0"/>
              </a:p>
              <a:p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>
                          <a:latin typeface="Cambria Math"/>
                        </a:rPr>
                        <m:t>𝒚</m:t>
                      </m:r>
                      <m:r>
                        <a:rPr lang="hr-HR" sz="2000" b="1" i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hr-HR" sz="20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1">
                          <a:latin typeface="Cambria Math"/>
                        </a:rPr>
                        <m:t>+</m:t>
                      </m:r>
                      <m:r>
                        <a:rPr lang="hr-HR" sz="2000" b="1" i="1">
                          <a:latin typeface="Cambria Math"/>
                        </a:rPr>
                        <m:t>𝟔</m:t>
                      </m:r>
                      <m:r>
                        <a:rPr lang="hr-HR" sz="2000" b="1" i="1">
                          <a:latin typeface="Cambria Math"/>
                        </a:rPr>
                        <m:t>𝒙</m:t>
                      </m:r>
                      <m:r>
                        <a:rPr lang="hr-HR" sz="2000" b="1" i="1">
                          <a:latin typeface="Cambria Math"/>
                        </a:rPr>
                        <m:t>+</m:t>
                      </m:r>
                      <m:r>
                        <a:rPr lang="hr-HR" sz="2000" b="1" i="1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hr-HR" sz="2000" b="1" dirty="0"/>
              </a:p>
              <a:p>
                <a:endParaRPr lang="hr-HR" b="1" dirty="0" smtClean="0"/>
              </a:p>
              <a:p>
                <a:r>
                  <a:rPr lang="hr-HR" b="1" dirty="0" smtClean="0"/>
                  <a:t/>
                </a:r>
                <a:br>
                  <a:rPr lang="hr-HR" b="1" dirty="0" smtClean="0"/>
                </a:br>
                <a:endParaRPr lang="hr-HR" dirty="0"/>
              </a:p>
              <a:p>
                <a:endParaRPr lang="hr-HR" dirty="0"/>
              </a:p>
              <a:p>
                <a:endParaRPr lang="hr-HR" dirty="0"/>
              </a:p>
              <a:p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37" y="344231"/>
                <a:ext cx="7751155" cy="13907653"/>
              </a:xfrm>
              <a:prstGeom prst="rect">
                <a:avLst/>
              </a:prstGeom>
              <a:blipFill rotWithShape="1">
                <a:blip r:embed="rId2"/>
                <a:stretch>
                  <a:fillRect l="-786" t="-1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www.metkovic.hr/novosti/lampica170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21" y="2708920"/>
            <a:ext cx="1876471" cy="18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334766"/>
                <a:ext cx="8496944" cy="6278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>
                    <a:latin typeface="Arial Rounded MT Bold" pitchFamily="34" charset="0"/>
                  </a:rPr>
                  <a:t>Evo još nekih zadataka:</a:t>
                </a:r>
                <a:br>
                  <a:rPr lang="hr-HR" sz="2400" dirty="0" smtClean="0">
                    <a:latin typeface="Arial Rounded MT Bold" pitchFamily="34" charset="0"/>
                  </a:rPr>
                </a:br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1. Napiši jednadžbu neke parabole koja poprima najveću vrijednost </a:t>
                </a:r>
              </a:p>
              <a:p>
                <a:r>
                  <a:rPr lang="hr-HR" sz="2000" dirty="0">
                    <a:latin typeface="Arial Rounded MT Bold" pitchFamily="34" charset="0"/>
                  </a:rPr>
                  <a:t> </a:t>
                </a:r>
                <a:r>
                  <a:rPr lang="hr-HR" sz="2000" dirty="0" smtClean="0">
                    <a:latin typeface="Arial Rounded MT Bold" pitchFamily="34" charset="0"/>
                  </a:rPr>
                  <a:t>    (0,0).</a:t>
                </a: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2.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koja pada na intervalu &lt;-2,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∞&gt;</m:t>
                    </m:r>
                    <m:r>
                      <a:rPr lang="hr-HR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  </a:t>
                </a: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3.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kojoj su obe nultočke negativne.</a:t>
                </a: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4.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kojoj su nultočke suprotni    </a:t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r>
                  <a:rPr lang="hr-HR" sz="2000" dirty="0" smtClean="0">
                    <a:latin typeface="Arial Rounded MT Bold" pitchFamily="34" charset="0"/>
                  </a:rPr>
                  <a:t>     brojevi.</a:t>
                </a: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5.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koja je simetrična s obzirom na    </a:t>
                </a:r>
              </a:p>
              <a:p>
                <a:r>
                  <a:rPr lang="hr-HR" sz="2000" dirty="0">
                    <a:latin typeface="Arial Rounded MT Bold" pitchFamily="34" charset="0"/>
                  </a:rPr>
                  <a:t> </a:t>
                </a:r>
                <a:r>
                  <a:rPr lang="hr-HR" sz="2000" dirty="0" smtClean="0">
                    <a:latin typeface="Arial Rounded MT Bold" pitchFamily="34" charset="0"/>
                  </a:rPr>
                  <a:t>    os y.</a:t>
                </a: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6.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kojoj je tjeme u </a:t>
                </a:r>
                <a:r>
                  <a:rPr lang="hr-HR" sz="2000" dirty="0">
                    <a:latin typeface="Arial Rounded MT Bold" pitchFamily="34" charset="0"/>
                  </a:rPr>
                  <a:t>četvrtom</a:t>
                </a:r>
                <a:br>
                  <a:rPr lang="hr-HR" sz="2000" dirty="0">
                    <a:latin typeface="Arial Rounded MT Bold" pitchFamily="34" charset="0"/>
                  </a:rPr>
                </a:br>
                <a:r>
                  <a:rPr lang="hr-HR" sz="2000" dirty="0">
                    <a:latin typeface="Arial Rounded MT Bold" pitchFamily="34" charset="0"/>
                  </a:rPr>
                  <a:t>     kvadrantu i koja     prolazi točkom (-2,1). </a:t>
                </a: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dirty="0" smtClean="0">
                    <a:latin typeface="Arial Rounded MT Bold" pitchFamily="34" charset="0"/>
                  </a:rPr>
                  <a:t>7. </a:t>
                </a:r>
                <a:r>
                  <a:rPr lang="hr-HR" sz="2000" dirty="0">
                    <a:latin typeface="Arial Rounded MT Bold" pitchFamily="34" charset="0"/>
                  </a:rPr>
                  <a:t>Napiši jednadžbu neke </a:t>
                </a:r>
                <a:r>
                  <a:rPr lang="hr-HR" sz="2000" dirty="0" smtClean="0">
                    <a:latin typeface="Arial Rounded MT Bold" pitchFamily="34" charset="0"/>
                  </a:rPr>
                  <a:t>parabole koja poprima pozitivne</a:t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r>
                  <a:rPr lang="hr-HR" sz="2000" dirty="0" smtClean="0">
                    <a:latin typeface="Arial Rounded MT Bold" pitchFamily="34" charset="0"/>
                  </a:rPr>
                  <a:t>     </a:t>
                </a:r>
                <a:r>
                  <a:rPr lang="hr-HR" sz="2000" dirty="0">
                    <a:latin typeface="Arial Rounded MT Bold" pitchFamily="34" charset="0"/>
                  </a:rPr>
                  <a:t>vrijednosti na intervalu &lt;-3,5&gt;.</a:t>
                </a:r>
              </a:p>
              <a:p>
                <a:endParaRPr lang="hr-HR" sz="2000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4766"/>
                <a:ext cx="8496944" cy="6278642"/>
              </a:xfrm>
              <a:prstGeom prst="rect">
                <a:avLst/>
              </a:prstGeom>
              <a:blipFill rotWithShape="1">
                <a:blip r:embed="rId2"/>
                <a:stretch>
                  <a:fillRect l="-1148" t="-7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50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916832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P r v i   r a z r e d</a:t>
            </a:r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8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5009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Arial Rounded MT Bold" pitchFamily="34" charset="0"/>
                <a:cs typeface="Calibri" pitchFamily="34" charset="0"/>
              </a:rPr>
              <a:t>Standardni zadatak u zbirci: Da li su slični trokuti sa stranicama duljina 2cm, 3cm, 4cm i 1cm, 1.5cm, 2cm? Ako jesu, odredi im koeficijent sličnosti.</a:t>
            </a:r>
          </a:p>
          <a:p>
            <a:endParaRPr lang="hr-HR" sz="2400" b="1" dirty="0">
              <a:latin typeface="Arial Rounded MT Bold" pitchFamily="34" charset="0"/>
              <a:cs typeface="Calibri" pitchFamily="34" charset="0"/>
            </a:endParaRPr>
          </a:p>
          <a:p>
            <a:r>
              <a:rPr lang="hr-HR" sz="2400" b="1" dirty="0" smtClean="0">
                <a:latin typeface="Arial Rounded MT Bold" pitchFamily="34" charset="0"/>
                <a:cs typeface="Calibri" pitchFamily="34" charset="0"/>
              </a:rPr>
              <a:t>Zadatak naglavačke: Odredi neki par sličnih trokuta sa koeficijentom sličnosti 2</a:t>
            </a:r>
            <a:r>
              <a:rPr lang="hr-HR" b="1" dirty="0" smtClean="0">
                <a:latin typeface="Arial Rounded MT Bold" pitchFamily="34" charset="0"/>
              </a:rPr>
              <a:t>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C:\Users\Profesor\Desktop\stu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3286124"/>
            <a:ext cx="41148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3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40506" y="839540"/>
                <a:ext cx="4848700" cy="4462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Neke odgovore smo zapisali na ploču: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8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8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hr-HR" sz="2800" b="1" i="0" smtClean="0">
                          <a:latin typeface="Cambria Math"/>
                        </a:rPr>
                        <m:t>:</m:t>
                      </m:r>
                      <m:r>
                        <a:rPr lang="hr-HR" sz="2800" b="1" i="0" smtClean="0">
                          <a:latin typeface="Cambria Math"/>
                        </a:rPr>
                        <m:t>𝟑</m:t>
                      </m:r>
                      <m:r>
                        <a:rPr lang="hr-HR" sz="2800" b="1" i="0" smtClean="0">
                          <a:latin typeface="Cambria Math"/>
                        </a:rPr>
                        <m:t>, </m:t>
                      </m:r>
                      <m:r>
                        <a:rPr lang="hr-HR" sz="2800" b="1" i="0" smtClean="0">
                          <a:latin typeface="Cambria Math"/>
                        </a:rPr>
                        <m:t>𝟒</m:t>
                      </m:r>
                      <m:r>
                        <a:rPr lang="hr-HR" sz="2800" b="1" i="0" smtClean="0">
                          <a:latin typeface="Cambria Math"/>
                        </a:rPr>
                        <m:t>,</m:t>
                      </m:r>
                      <m:r>
                        <a:rPr lang="hr-HR" sz="2800" b="1" i="0" smtClean="0">
                          <a:latin typeface="Cambria Math"/>
                        </a:rPr>
                        <m:t>𝟓</m:t>
                      </m:r>
                      <m:r>
                        <a:rPr lang="hr-HR" sz="2800" b="1" i="0" smtClean="0">
                          <a:latin typeface="Cambria Math"/>
                        </a:rPr>
                        <m:t>  </m:t>
                      </m:r>
                      <m:r>
                        <a:rPr lang="hr-HR" sz="2800" b="1" i="0" smtClean="0">
                          <a:latin typeface="Cambria Math"/>
                        </a:rPr>
                        <m:t>𝐢</m:t>
                      </m:r>
                      <m:r>
                        <a:rPr lang="hr-HR" sz="2800" b="1" i="0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hr-HR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8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800" b="1" i="0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hr-HR" sz="2800" b="1" i="0" smtClean="0">
                          <a:latin typeface="Cambria Math"/>
                        </a:rPr>
                        <m:t>:</m:t>
                      </m:r>
                      <m:r>
                        <a:rPr lang="hr-HR" sz="2800" b="1" i="0" smtClean="0">
                          <a:latin typeface="Cambria Math"/>
                        </a:rPr>
                        <m:t>𝟔</m:t>
                      </m:r>
                      <m:r>
                        <a:rPr lang="hr-HR" sz="2800" b="1" i="0" smtClean="0">
                          <a:latin typeface="Cambria Math"/>
                        </a:rPr>
                        <m:t>,</m:t>
                      </m:r>
                      <m:r>
                        <a:rPr lang="hr-HR" sz="2800" b="1" i="0" smtClean="0">
                          <a:latin typeface="Cambria Math"/>
                        </a:rPr>
                        <m:t>𝟖</m:t>
                      </m:r>
                      <m:r>
                        <a:rPr lang="hr-HR" sz="2800" b="1" i="0" smtClean="0">
                          <a:latin typeface="Cambria Math"/>
                        </a:rPr>
                        <m:t>,</m:t>
                      </m:r>
                      <m:r>
                        <a:rPr lang="hr-HR" sz="2800" b="1" i="0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hr-HR" sz="2800" b="1" dirty="0" smtClean="0">
                  <a:latin typeface="Arial Rounded MT Bold" pitchFamily="34" charset="0"/>
                </a:endParaRPr>
              </a:p>
              <a:p>
                <a:r>
                  <a:rPr lang="hr-HR" sz="2800" b="0" dirty="0" smtClean="0"/>
                  <a:t/>
                </a:r>
                <a:br>
                  <a:rPr lang="hr-HR" sz="2800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r-HR" sz="2800" b="1" dirty="0" smtClean="0"/>
                  <a:t>: 10, 20, 15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r-HR" sz="2800" b="1" dirty="0" smtClean="0"/>
                  <a:t>: 5,10,7.5</a:t>
                </a:r>
              </a:p>
              <a:p>
                <a:endParaRPr lang="hr-HR" sz="28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r-HR" sz="2800" b="1" dirty="0" smtClean="0"/>
                  <a:t>: 1,2,3 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r-HR" sz="2800" b="1" dirty="0" smtClean="0"/>
                  <a:t>: 2,4,6</a:t>
                </a:r>
                <a:br>
                  <a:rPr lang="hr-HR" sz="2800" b="1" dirty="0" smtClean="0"/>
                </a:br>
                <a:r>
                  <a:rPr lang="hr-HR" sz="2400" dirty="0" smtClean="0"/>
                  <a:t/>
                </a:r>
                <a:br>
                  <a:rPr lang="hr-HR" sz="2400" dirty="0" smtClean="0"/>
                </a:br>
                <a:endParaRPr lang="hr-HR" sz="2400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06" y="839540"/>
                <a:ext cx="4848700" cy="4462760"/>
              </a:xfrm>
              <a:prstGeom prst="rect">
                <a:avLst/>
              </a:prstGeom>
              <a:blipFill rotWithShape="1">
                <a:blip r:embed="rId2"/>
                <a:stretch>
                  <a:fillRect l="-1384" t="-683" r="-7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Profesor\AppData\Local\Temp\Rar$DI53.904\que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3848" y="4581128"/>
                <a:ext cx="35695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 strike="sngStrike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 i="0" strike="sngStrike" smtClean="0">
                            <a:latin typeface="Cambria Math"/>
                          </a:rPr>
                          <m:t> </m:t>
                        </m:r>
                        <m:r>
                          <a:rPr lang="hr-HR" sz="2800" b="1" strike="sngStrike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 strike="sngStrike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hr-HR" sz="2800" b="1" strike="sngStrike" dirty="0"/>
                  <a:t>: 1,2,3  i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800" b="1" i="1" strike="sngStrike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800" b="1" strike="sngStrike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800" b="1" i="1" strike="sngStrike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hr-HR" sz="2800" b="1" strike="sngStrike" dirty="0"/>
                  <a:t>: 2,4,6</a:t>
                </a:r>
                <a:r>
                  <a:rPr lang="hr-HR" sz="2800" strike="sngStrike" dirty="0"/>
                  <a:t/>
                </a:r>
                <a:br>
                  <a:rPr lang="hr-HR" sz="2800" strike="sngStrike" dirty="0"/>
                </a:br>
                <a:endParaRPr lang="hr-HR" sz="2800" strike="sngStrik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81128"/>
                <a:ext cx="3569503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369" r="-2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0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 flipH="1">
                <a:off x="755576" y="504434"/>
                <a:ext cx="7276238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Možemo li koristiti neki drugi teorem o sličnosti prilikom zadavanja ovog zadatka?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Odgovori učenika:</a:t>
                </a:r>
              </a:p>
              <a:p>
                <a:pPr/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hr-HR" sz="2000" b="1" i="0" smtClean="0">
                          <a:latin typeface="Cambria Math"/>
                        </a:rPr>
                        <m:t>:  </m:t>
                      </m:r>
                      <m:r>
                        <a:rPr lang="hr-HR" sz="2000" b="1" i="0" smtClean="0">
                          <a:latin typeface="Cambria Math"/>
                        </a:rPr>
                        <m:t>𝐚</m:t>
                      </m:r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𝟑</m:t>
                      </m:r>
                      <m:r>
                        <a:rPr lang="hr-HR" sz="2000" b="1" i="0" smtClean="0">
                          <a:latin typeface="Cambria Math"/>
                        </a:rPr>
                        <m:t>, </m:t>
                      </m:r>
                      <m:r>
                        <a:rPr lang="hr-HR" sz="2000" b="1" i="0" smtClean="0">
                          <a:latin typeface="Cambria Math"/>
                        </a:rPr>
                        <m:t>𝐛</m:t>
                      </m:r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𝟒</m:t>
                      </m:r>
                      <m:r>
                        <a:rPr lang="hr-HR" sz="2000" b="1" i="0" smtClean="0">
                          <a:latin typeface="Cambria Math"/>
                        </a:rPr>
                        <m:t>, 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𝛄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°, </m:t>
                      </m:r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: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𝐛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𝛄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  </m:t>
                      </m:r>
                    </m:oMath>
                  </m:oMathPara>
                </a14:m>
                <a:r>
                  <a:rPr lang="hr-HR" sz="2000" b="1" dirty="0" smtClean="0">
                    <a:latin typeface="Arial Rounded MT Bold" pitchFamily="34" charset="0"/>
                    <a:ea typeface="Cambria Math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  <a:ea typeface="Cambria Math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hr-HR" sz="2000" b="1" i="0">
                          <a:latin typeface="Cambria Math"/>
                        </a:rPr>
                        <m:t>:  </m:t>
                      </m:r>
                      <m:r>
                        <a:rPr lang="hr-HR" sz="2000" b="1" i="0">
                          <a:latin typeface="Cambria Math"/>
                        </a:rPr>
                        <m:t>𝐚</m:t>
                      </m:r>
                      <m:r>
                        <a:rPr lang="hr-HR" sz="2000" b="1" i="0">
                          <a:latin typeface="Cambria Math"/>
                        </a:rPr>
                        <m:t>=</m:t>
                      </m:r>
                      <m:r>
                        <a:rPr lang="hr-HR" sz="2000" b="1" i="0">
                          <a:latin typeface="Cambria Math"/>
                        </a:rPr>
                        <m:t>𝟑</m:t>
                      </m:r>
                      <m:r>
                        <a:rPr lang="hr-HR" sz="2000" b="1" i="0">
                          <a:latin typeface="Cambria Math"/>
                        </a:rPr>
                        <m:t>, </m:t>
                      </m:r>
                      <m:r>
                        <a:rPr lang="el-GR" sz="2000" b="1" i="0" smtClean="0">
                          <a:latin typeface="Cambria Math"/>
                        </a:rPr>
                        <m:t>𝛃</m:t>
                      </m:r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𝟑𝟑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</m:t>
                      </m:r>
                      <m:r>
                        <a:rPr lang="hr-HR" sz="2000" b="1" i="0">
                          <a:latin typeface="Cambria Math"/>
                        </a:rPr>
                        <m:t>, 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𝛄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°, </m:t>
                      </m:r>
                      <m:sSub>
                        <m:sSubPr>
                          <m:ctrlPr>
                            <a:rPr lang="hr-HR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hr-HR" sz="2000" b="1" i="0">
                          <a:latin typeface="Cambria Math"/>
                          <a:ea typeface="Cambria Math"/>
                        </a:rPr>
                        <m:t>:</m:t>
                      </m:r>
                      <m:sSup>
                        <m:sSupPr>
                          <m:ctrlPr>
                            <a:rPr lang="hr-HR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𝐚</m:t>
                          </m:r>
                        </m:e>
                        <m:sup>
                          <m:r>
                            <a:rPr lang="hr-HR" sz="2000" b="1" i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hr-HR" sz="2000" b="1" i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sz="2000" b="1" i="0" smtClean="0">
                              <a:latin typeface="Cambria Math"/>
                              <a:ea typeface="Cambria Math"/>
                            </a:rPr>
                            <m:t>𝛃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hr-H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𝟑𝟑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°, </m:t>
                      </m:r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  <a:ea typeface="Cambria Math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l-GR" sz="2000" b="1" i="0" smtClean="0">
                        <a:latin typeface="Cambria Math"/>
                        <a:ea typeface="Cambria Math"/>
                      </a:rPr>
                      <m:t>𝛄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′</m:t>
                    </m:r>
                    <m:r>
                      <a:rPr lang="hr-HR" sz="2000" b="1" i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>
                        <a:latin typeface="Cambria Math"/>
                        <a:ea typeface="Cambria Math"/>
                      </a:rPr>
                      <m:t>𝟗𝟎</m:t>
                    </m:r>
                    <m:r>
                      <a:rPr lang="hr-HR" sz="2000" b="1" i="0"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000" b="1" i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hr-HR" sz="2000" b="1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 a=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</a:rPr>
                      <m:t>𝟓</m:t>
                    </m:r>
                    <m:r>
                      <a:rPr lang="hr-HR" sz="2000" b="1" i="0" dirty="0" smtClean="0">
                        <a:latin typeface="Cambria Math"/>
                      </a:rPr>
                      <m:t>,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𝛂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𝟑𝟑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°,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𝛃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𝟖𝟐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°,</m:t>
                    </m:r>
                    <m:sSub>
                      <m:sSubPr>
                        <m:ctrlPr>
                          <a:rPr lang="hr-HR" sz="2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hr-HR" sz="2000" b="1" i="0" dirty="0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hr-HR" sz="2000" b="1" i="0" dirty="0" smtClean="0"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hr-HR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dirty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hr-HR" sz="2000" b="1" i="0" dirty="0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dirty="0" smtClean="0">
                        <a:latin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</a:rPr>
                      <m:t>𝟏𝟎</m:t>
                    </m:r>
                    <m:r>
                      <a:rPr lang="hr-HR" sz="2000" b="1" i="0" dirty="0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hr-HR" sz="20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𝛄</m:t>
                        </m:r>
                      </m:e>
                      <m:sup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𝟔𝟓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°,  </m:t>
                    </m:r>
                    <m:sSup>
                      <m:sSupPr>
                        <m:ctrlPr>
                          <a:rPr lang="hr-HR" sz="2000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       </m:t>
                        </m:r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𝛃</m:t>
                        </m:r>
                      </m:e>
                      <m:sup>
                        <m:r>
                          <a:rPr lang="hr-HR" sz="2000" b="1" i="0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𝟖𝟐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hr-HR" sz="2000" b="1" dirty="0">
                  <a:latin typeface="Arial Rounded MT Bold" pitchFamily="34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5576" y="504434"/>
                <a:ext cx="7276238" cy="3447098"/>
              </a:xfrm>
              <a:prstGeom prst="rect">
                <a:avLst/>
              </a:prstGeom>
              <a:blipFill rotWithShape="1">
                <a:blip r:embed="rId2"/>
                <a:stretch>
                  <a:fillRect l="-921" t="-8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569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28794" y="1249700"/>
            <a:ext cx="5286412" cy="431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89100" y="52841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Evo  odgovora pomoću sličice:</a:t>
            </a:r>
            <a:endParaRPr lang="hr-HR" sz="2000" b="1" dirty="0">
              <a:latin typeface="Arial Rounded MT Bold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71612"/>
            <a:ext cx="4997879" cy="4429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6672"/>
            <a:ext cx="3292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Evo još jednog odgovora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76056" y="1132012"/>
            <a:ext cx="3528392" cy="755271"/>
          </a:xfrm>
          <a:prstGeom prst="rect">
            <a:avLst/>
          </a:prstGeom>
          <a:blipFill rotWithShape="1">
            <a:blip r:embed="rId3"/>
            <a:stretch>
              <a:fillRect l="-1557" b="-4032"/>
            </a:stretch>
          </a:blipFill>
        </p:spPr>
        <p:txBody>
          <a:bodyPr/>
          <a:lstStyle/>
          <a:p>
            <a:r>
              <a:rPr lang="hr-HR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126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285860"/>
            <a:ext cx="6960071" cy="439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3054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Sjetili su se homotetije:</a:t>
            </a:r>
            <a:endParaRPr lang="hr-HR" sz="2000" b="1" dirty="0">
              <a:latin typeface="Arial Rounded MT Bold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161334" y="1935280"/>
                <a:ext cx="2114521" cy="537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hom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/>
                          </a:rPr>
                          <m:t>𝑆</m:t>
                        </m:r>
                        <m:r>
                          <a:rPr lang="hr-HR" b="0" i="1" smtClean="0">
                            <a:latin typeface="Cambria Math"/>
                          </a:rPr>
                          <m:t>, </m:t>
                        </m:r>
                        <m:f>
                          <m:f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/>
                                  </a:rPr>
                                  <m:t>𝑆𝐴</m:t>
                                </m:r>
                                <m:r>
                                  <a:rPr lang="hr-HR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hr-HR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b="0" i="1" smtClean="0">
                                    <a:latin typeface="Cambria Math"/>
                                  </a:rPr>
                                  <m:t>𝑆𝐴</m:t>
                                </m:r>
                              </m:e>
                            </m:d>
                          </m:den>
                        </m:f>
                        <m:r>
                          <a:rPr lang="hr-HR" b="0" i="1" smtClean="0">
                            <a:latin typeface="Cambria Math"/>
                          </a:rPr>
                          <m:t>=2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61334" y="1935280"/>
                <a:ext cx="2114521" cy="537391"/>
              </a:xfrm>
              <a:prstGeom prst="rect">
                <a:avLst/>
              </a:prstGeom>
              <a:blipFill rotWithShape="1">
                <a:blip r:embed="rId3"/>
                <a:stretch>
                  <a:fillRect l="-260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68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27584" y="548680"/>
                <a:ext cx="66475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Još jedna homotetija:    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𝐡𝐨𝐦</m:t>
                    </m:r>
                    <m:d>
                      <m:d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 smtClean="0">
                            <a:latin typeface="Cambria Math"/>
                          </a:rPr>
                          <m:t>𝐒</m:t>
                        </m:r>
                        <m:r>
                          <a:rPr lang="hr-HR" sz="2000" b="1" i="0" smtClean="0">
                            <a:latin typeface="Cambria Math"/>
                          </a:rPr>
                          <m:t>,−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  <m:r>
                          <a:rPr lang="hr-HR" sz="2000" b="1" i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hr-HR" sz="2000" b="1" i="0" smtClean="0">
                        <a:latin typeface="Cambria Math"/>
                      </a:rPr>
                      <m:t>,  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𝐀𝐁𝐂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~∆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𝐀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𝐁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𝐂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′ </m:t>
                    </m:r>
                  </m:oMath>
                </a14:m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48680"/>
                <a:ext cx="664758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009" t="-7576" b="-2575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970828"/>
            <a:ext cx="4882864" cy="4873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719907" y="1649016"/>
                <a:ext cx="1898725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dirty="0" smtClean="0"/>
                  <a:t>Pitanje: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r-HR" sz="2400" b="0" i="0" smtClean="0">
                                <a:latin typeface="Cambria Math"/>
                              </a:rPr>
                              <m:t>SA</m:t>
                            </m:r>
                            <m:r>
                              <a:rPr lang="hr-HR" sz="2400" b="0" i="0" smtClean="0">
                                <a:latin typeface="Cambria Math"/>
                              </a:rPr>
                              <m:t>′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hr-HR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hr-HR" sz="2400" b="0" i="0" smtClean="0">
                                <a:latin typeface="Cambria Math"/>
                              </a:rPr>
                              <m:t>SA</m:t>
                            </m:r>
                          </m:e>
                        </m:d>
                      </m:den>
                    </m:f>
                    <m:r>
                      <a:rPr lang="hr-HR" sz="2400" b="0" i="0" smtClean="0">
                        <a:latin typeface="Cambria Math"/>
                      </a:rPr>
                      <m:t>=?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07" y="1649016"/>
                <a:ext cx="1898725" cy="676724"/>
              </a:xfrm>
              <a:prstGeom prst="rect">
                <a:avLst/>
              </a:prstGeom>
              <a:blipFill rotWithShape="1"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0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00" y="1926124"/>
            <a:ext cx="3095625" cy="3095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72" y="1628800"/>
            <a:ext cx="915122" cy="300813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GDJE</a:t>
            </a:r>
            <a:endParaRPr lang="hr-HR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1926124"/>
            <a:ext cx="915122" cy="300210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hr-HR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KADA</a:t>
            </a:r>
            <a:endParaRPr lang="hr-HR" sz="4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92696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Nakon ovog primjera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učenici su imali mnoštvo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ideja za osmišljavanje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traženog para trokuta, ali vrijeme je neumoljivo. </a:t>
            </a:r>
            <a:br>
              <a:rPr lang="hr-HR" sz="2000" b="1" dirty="0" smtClean="0">
                <a:latin typeface="Arial Rounded MT Bold" pitchFamily="34" charset="0"/>
                <a:cs typeface="Calibri" pitchFamily="34" charset="0"/>
              </a:rPr>
            </a:br>
            <a:r>
              <a:rPr lang="hr-HR" sz="2000" b="1" dirty="0" smtClean="0">
                <a:latin typeface="Arial Rounded MT Bold" pitchFamily="34" charset="0"/>
                <a:cs typeface="Calibri" pitchFamily="34" charset="0"/>
              </a:rPr>
              <a:t>Domaća zadaća za sljedeći put: svoje ideje za traženi zadatak zapisati. </a:t>
            </a:r>
            <a:endParaRPr lang="hr-HR" sz="2000" b="1" dirty="0">
              <a:latin typeface="Arial Rounded MT Bold" pitchFamily="34" charset="0"/>
              <a:cs typeface="Calibri" pitchFamily="34" charset="0"/>
            </a:endParaRPr>
          </a:p>
        </p:txBody>
      </p:sp>
      <p:pic>
        <p:nvPicPr>
          <p:cNvPr id="6146" name="Picture 2" descr="http://os-knezmislav-kastelsucurac.skole.hr/upload/os-knezmislav-kastelsucurac/images/newsimg/550/Image/b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785926"/>
            <a:ext cx="2527384" cy="263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73607"/>
            <a:ext cx="763284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latin typeface="Arial Rounded MT Bold" pitchFamily="34" charset="0"/>
              </a:rPr>
              <a:t>Maturanti....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Tipični zadatak u zbirkama: Izračunaj površinu trokuta ako je poznato.... </a:t>
            </a:r>
          </a:p>
          <a:p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Zadatak naglavačke: Jednoznačno zadaj trokut čija je površina 20 kv.jed.</a:t>
            </a: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Odgovori učenika – OU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OU1: Da bismo izračunali površinu treba nam duljina stranice i duljina visine na tu stranicu.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PROF: Točno, ali u zadatku postoji još jedan zahtjev.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OU2: Riječ jednoznačno- traži se točno jedan trokut.</a:t>
            </a:r>
          </a:p>
          <a:p>
            <a:endParaRPr lang="hr-HR" b="1" dirty="0" smtClean="0">
              <a:latin typeface="Arial Rounded MT Bold" pitchFamily="34" charset="0"/>
            </a:endParaRPr>
          </a:p>
          <a:p>
            <a:r>
              <a:rPr lang="hr-HR" b="1" dirty="0" smtClean="0">
                <a:latin typeface="Arial Rounded MT Bold" pitchFamily="34" charset="0"/>
              </a:rPr>
              <a:t>OU3: Evo jednog: pravokutni sa duljinama kateta 5 i 8.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PROF: Kako znamo da je to jedini takav trokut ?</a:t>
            </a:r>
          </a:p>
          <a:p>
            <a:endParaRPr lang="hr-HR" dirty="0" smtClean="0">
              <a:latin typeface="Arial Rounded MT Bold" pitchFamily="34" charset="0"/>
            </a:endParaRPr>
          </a:p>
          <a:p>
            <a:r>
              <a:rPr lang="hr-HR" dirty="0" smtClean="0">
                <a:latin typeface="Arial Rounded MT Bold" pitchFamily="34" charset="0"/>
              </a:rPr>
              <a:t>OU3: SKS teorem o sukladnosti.</a:t>
            </a:r>
          </a:p>
          <a:p>
            <a:endParaRPr lang="hr-HR" dirty="0" smtClean="0"/>
          </a:p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1104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83568" y="476672"/>
                <a:ext cx="6408712" cy="4455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b="1" dirty="0">
                    <a:latin typeface="Arial Rounded MT Bold" pitchFamily="34" charset="0"/>
                  </a:rPr>
                  <a:t>PROF: Nabrojite još nekoliko pravokutnih tako zadanih</a:t>
                </a:r>
                <a:r>
                  <a:rPr lang="hr-HR" b="1" dirty="0" smtClean="0">
                    <a:latin typeface="Arial Rounded MT Bold" pitchFamily="34" charset="0"/>
                  </a:rPr>
                  <a:t>.</a:t>
                </a: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 smtClean="0">
                    <a:latin typeface="Arial Rounded MT Bold" pitchFamily="34" charset="0"/>
                  </a:rPr>
                  <a:t>OU</a:t>
                </a:r>
                <a:r>
                  <a:rPr lang="hr-HR" b="1" dirty="0">
                    <a:latin typeface="Arial Rounded MT Bold" pitchFamily="34" charset="0"/>
                  </a:rPr>
                  <a:t>: Katete 4 i 10, 2 i 20 itd</a:t>
                </a:r>
                <a:r>
                  <a:rPr lang="hr-HR" b="1" dirty="0" smtClean="0">
                    <a:latin typeface="Arial Rounded MT Bold" pitchFamily="34" charset="0"/>
                  </a:rPr>
                  <a:t>.</a:t>
                </a:r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>
                    <a:latin typeface="Arial Rounded MT Bold" pitchFamily="34" charset="0"/>
                  </a:rPr>
                  <a:t/>
                </a:r>
                <a:br>
                  <a:rPr lang="hr-HR" b="1" dirty="0">
                    <a:latin typeface="Arial Rounded MT Bold" pitchFamily="34" charset="0"/>
                  </a:rPr>
                </a:br>
                <a:r>
                  <a:rPr lang="hr-HR" b="1" dirty="0">
                    <a:latin typeface="Arial Rounded MT Bold" pitchFamily="34" charset="0"/>
                  </a:rPr>
                  <a:t>PROF: Nećemo više pravokutne trokute, idemo dalje</a:t>
                </a:r>
                <a:r>
                  <a:rPr lang="hr-HR" b="1" dirty="0" smtClean="0">
                    <a:latin typeface="Arial Rounded MT Bold" pitchFamily="34" charset="0"/>
                  </a:rPr>
                  <a:t>..</a:t>
                </a: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 smtClean="0">
                    <a:latin typeface="Arial Rounded MT Bold" pitchFamily="34" charset="0"/>
                  </a:rPr>
                  <a:t>OU</a:t>
                </a:r>
                <a:r>
                  <a:rPr lang="hr-HR" b="1" dirty="0">
                    <a:latin typeface="Arial Rounded MT Bold" pitchFamily="34" charset="0"/>
                  </a:rPr>
                  <a:t>: Jednakokračni osnovice duljine 8 i visine na osnovicu duljine 5 i on je jedan jedini jer znamo da visina pada u polovište stranice</a:t>
                </a:r>
                <a:r>
                  <a:rPr lang="hr-HR" b="1" dirty="0" smtClean="0">
                    <a:latin typeface="Arial Rounded MT Bold" pitchFamily="34" charset="0"/>
                  </a:rPr>
                  <a:t>.</a:t>
                </a:r>
                <a:r>
                  <a:rPr lang="hr-HR" b="1" dirty="0">
                    <a:latin typeface="Arial Rounded MT Bold" pitchFamily="34" charset="0"/>
                  </a:rPr>
                  <a:t/>
                </a:r>
                <a:br>
                  <a:rPr lang="hr-HR" b="1" dirty="0">
                    <a:latin typeface="Arial Rounded MT Bold" pitchFamily="34" charset="0"/>
                  </a:rPr>
                </a:br>
                <a:r>
                  <a:rPr lang="hr-HR" b="1" dirty="0">
                    <a:latin typeface="Arial Rounded MT Bold" pitchFamily="34" charset="0"/>
                  </a:rPr>
                  <a:t>OU: Može biti i jednakostranični sa stranicom  </a:t>
                </a:r>
                <a:r>
                  <a:rPr lang="hr-HR" b="1" dirty="0" smtClean="0">
                    <a:latin typeface="Arial Rounded MT Bold" pitchFamily="34" charset="0"/>
                  </a:rPr>
                  <a:t> </a:t>
                </a:r>
                <a:r>
                  <a:rPr lang="hr-HR" b="1" dirty="0">
                    <a:latin typeface="Arial Rounded MT Bold" pitchFamily="34" charset="0"/>
                  </a:rPr>
                  <a:t>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b="1">
                            <a:latin typeface="Cambria Math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b="1">
                                <a:latin typeface="Cambria Math"/>
                              </a:rPr>
                              <m:t>𝟓</m:t>
                            </m:r>
                          </m:e>
                        </m:rad>
                      </m:num>
                      <m:den>
                        <m:rad>
                          <m:radPr>
                            <m:ctrlPr>
                              <a:rPr lang="hr-HR" b="1" i="1">
                                <a:latin typeface="Cambria Math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hr-HR" b="1">
                                <a:latin typeface="Cambria Math"/>
                              </a:rPr>
                              <m:t>𝟒</m:t>
                            </m:r>
                          </m:deg>
                          <m:e>
                            <m:r>
                              <a:rPr lang="hr-HR" b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hr-HR" b="1" dirty="0">
                    <a:latin typeface="Arial Rounded MT Bold" pitchFamily="34" charset="0"/>
                  </a:rPr>
                  <a:t>.</a:t>
                </a:r>
              </a:p>
              <a:p>
                <a:r>
                  <a:rPr lang="hr-HR" b="1" dirty="0">
                    <a:latin typeface="Arial Rounded MT Bold" pitchFamily="34" charset="0"/>
                  </a:rPr>
                  <a:t>PROF: Odlično! Odsad tražimo </a:t>
                </a:r>
                <a:r>
                  <a:rPr lang="hr-HR" b="1" dirty="0" smtClean="0">
                    <a:latin typeface="Arial Rounded MT Bold" pitchFamily="34" charset="0"/>
                  </a:rPr>
                  <a:t>raznostranične</a:t>
                </a:r>
                <a:r>
                  <a:rPr lang="hr-HR" b="1" dirty="0">
                    <a:latin typeface="Arial Rounded MT Bold" pitchFamily="34" charset="0"/>
                  </a:rPr>
                  <a:t> </a:t>
                </a:r>
                <a:r>
                  <a:rPr lang="hr-HR" b="1" dirty="0" smtClean="0">
                    <a:latin typeface="Arial Rounded MT Bold" pitchFamily="34" charset="0"/>
                  </a:rPr>
                  <a:t>koji nisu pravokutni.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 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6672"/>
                <a:ext cx="6408712" cy="4455130"/>
              </a:xfrm>
              <a:prstGeom prst="rect">
                <a:avLst/>
              </a:prstGeom>
              <a:blipFill rotWithShape="1">
                <a:blip r:embed="rId2"/>
                <a:stretch>
                  <a:fillRect l="-761" t="-684" r="-142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8575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0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1560" y="588738"/>
                <a:ext cx="8424936" cy="490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OU:  a=10</a:t>
                </a:r>
                <a:r>
                  <a:rPr lang="hr-HR" sz="2000" b="1" dirty="0">
                    <a:latin typeface="Arial Rounded MT Bold" pitchFamily="34" charset="0"/>
                  </a:rPr>
                  <a:t>, b=8,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  <a:ea typeface="Cambria Math"/>
                      </a:rPr>
                      <m:t>𝜸</m:t>
                    </m:r>
                    <m:r>
                      <a:rPr lang="hr-HR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  <a:ea typeface="Cambria Math"/>
                      </a:rPr>
                      <m:t>𝟑𝟎</m:t>
                    </m:r>
                    <m:r>
                      <a:rPr lang="hr-HR" sz="2000" b="1" i="1">
                        <a:latin typeface="Cambria Math"/>
                        <a:ea typeface="Cambria Math"/>
                      </a:rPr>
                      <m:t>° </m:t>
                    </m:r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po formuli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𝑷</m:t>
                    </m:r>
                    <m:r>
                      <a:rPr lang="hr-HR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hr-HR" sz="2000" b="1" i="1">
                        <a:latin typeface="Cambria Math"/>
                      </a:rPr>
                      <m:t>𝒂𝒃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1">
                            <a:latin typeface="Cambria Math"/>
                            <a:ea typeface="Cambria Math"/>
                          </a:rPr>
                          <m:t>𝜸</m:t>
                        </m:r>
                      </m:e>
                    </m:func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.</a:t>
                </a:r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OU: b=7, c=6.4133,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𝜶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𝟔𝟑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(P=20,00002..)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  <a:r>
                  <a:rPr lang="hr-HR" sz="2000" b="1" dirty="0">
                    <a:latin typeface="Arial Rounded MT Bold" pitchFamily="34" charset="0"/>
                  </a:rPr>
                  <a:t>PROF: Sad probajte zadati raznostraničan trokut površine 20 tako </a:t>
                </a:r>
                <a:r>
                  <a:rPr lang="hr-HR" sz="2000" b="1" dirty="0" smtClean="0">
                    <a:latin typeface="Arial Rounded MT Bold" pitchFamily="34" charset="0"/>
                  </a:rPr>
                  <a:t>      da </a:t>
                </a:r>
                <a:r>
                  <a:rPr lang="hr-HR" sz="2000" b="1" dirty="0">
                    <a:latin typeface="Arial Rounded MT Bold" pitchFamily="34" charset="0"/>
                  </a:rPr>
                  <a:t>mu </a:t>
                </a:r>
                <a:r>
                  <a:rPr lang="hr-HR" sz="2000" b="1" dirty="0" smtClean="0">
                    <a:latin typeface="Arial Rounded MT Bold" pitchFamily="34" charset="0"/>
                  </a:rPr>
                  <a:t>zadane </a:t>
                </a:r>
                <a:r>
                  <a:rPr lang="hr-HR" sz="2000" b="1" dirty="0">
                    <a:latin typeface="Arial Rounded MT Bold" pitchFamily="34" charset="0"/>
                  </a:rPr>
                  <a:t>sve tri stranice</a:t>
                </a:r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OU: Aha, Heronova formula </a:t>
                </a:r>
                <a:r>
                  <a:rPr lang="hr-HR" sz="2000" b="1" dirty="0" smtClean="0">
                    <a:latin typeface="Arial Rounded MT Bold" pitchFamily="34" charset="0"/>
                  </a:rPr>
                  <a:t>!</a:t>
                </a:r>
              </a:p>
              <a:p>
                <a:endParaRPr lang="hr-HR" dirty="0" smtClean="0"/>
              </a:p>
              <a:p>
                <a:r>
                  <a:rPr lang="hr-HR" dirty="0"/>
                  <a:t/>
                </a:r>
                <a:br>
                  <a:rPr lang="hr-HR" dirty="0"/>
                </a:br>
                <a:endParaRPr lang="hr-HR" dirty="0"/>
              </a:p>
              <a:p>
                <a:endParaRPr lang="hr-HR" dirty="0"/>
              </a:p>
              <a:p>
                <a:r>
                  <a:rPr lang="hr-HR" dirty="0"/>
                  <a:t/>
                </a:r>
                <a:br>
                  <a:rPr lang="hr-HR" dirty="0"/>
                </a:br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8738"/>
                <a:ext cx="8424936" cy="4905895"/>
              </a:xfrm>
              <a:prstGeom prst="rect">
                <a:avLst/>
              </a:prstGeom>
              <a:blipFill rotWithShape="1">
                <a:blip r:embed="rId3"/>
                <a:stretch>
                  <a:fillRect l="-7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55346"/>
            <a:ext cx="22860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8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520" y="188640"/>
                <a:ext cx="8640960" cy="555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b="1" dirty="0">
                    <a:latin typeface="Arial Rounded MT Bold" pitchFamily="34" charset="0"/>
                  </a:rPr>
                  <a:t>OU: Ja bi zadala a=5, b=6, P=20 i imala bi u Heronovoj formuli jednu nepoznanicu</a:t>
                </a:r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Rješenje:</a:t>
                </a:r>
                <a:r>
                  <a:rPr lang="hr-HR" sz="2000" b="1" dirty="0" smtClean="0"/>
                  <a:t/>
                </a:r>
                <a:br>
                  <a:rPr lang="hr-HR" sz="2000" b="1" dirty="0" smtClean="0"/>
                </a:br>
                <a:r>
                  <a:rPr lang="hr-HR" sz="2000" b="1" dirty="0" smtClean="0"/>
                  <a:t> </a:t>
                </a:r>
                <a:endParaRPr lang="hr-HR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r-HR" sz="20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000" b="1" i="0">
                                  <a:latin typeface="Cambria Math"/>
                                </a:rPr>
                                <m:t>𝟏𝟏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𝐜</m:t>
                              </m:r>
                            </m:num>
                            <m:den>
                              <m:r>
                                <a:rPr lang="hr-HR" sz="2000" b="1" i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hr-HR" sz="2000" b="1" i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𝟏𝟏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𝐜</m:t>
                                  </m:r>
                                </m:num>
                                <m:den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hr-HR" sz="20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𝟓</m:t>
                              </m:r>
                            </m:e>
                          </m:d>
                          <m:r>
                            <a:rPr lang="hr-HR" sz="2000" b="1" i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𝟏𝟏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𝐜</m:t>
                                  </m:r>
                                </m:num>
                                <m:den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hr-HR" sz="20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hr-HR" sz="2000" b="1" i="0">
                              <a:latin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hr-HR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hr-HR" sz="20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𝟏𝟏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𝐜</m:t>
                                  </m:r>
                                </m:num>
                                <m:den>
                                  <m:r>
                                    <a:rPr lang="hr-HR" sz="2000" b="1" i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hr-HR" sz="2000" b="1" i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>
                                  <a:latin typeface="Cambria Math"/>
                                </a:rPr>
                                <m:t>𝐜</m:t>
                              </m:r>
                            </m:e>
                          </m:d>
                        </m:e>
                      </m:rad>
                      <m:r>
                        <a:rPr lang="hr-HR" sz="2000" b="1" i="1">
                          <a:latin typeface="Cambria Math"/>
                        </a:rPr>
                        <m:t>=</m:t>
                      </m:r>
                      <m:r>
                        <a:rPr lang="hr-HR" sz="2000" b="1" i="1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hr-HR" sz="2000" b="1" dirty="0" smtClean="0"/>
              </a:p>
              <a:p>
                <a:endParaRPr lang="hr-HR" dirty="0"/>
              </a:p>
              <a:p>
                <a:r>
                  <a:rPr lang="hr-HR" sz="2000" b="1" dirty="0">
                    <a:latin typeface="Arial Rounded MT Bold" pitchFamily="34" charset="0"/>
                  </a:rPr>
                  <a:t>Nakon sređivanja dobili su jednadžbu : 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4 </a:t>
                </a:r>
                <a:r>
                  <a:rPr lang="hr-HR" sz="2000" b="1" dirty="0" smtClean="0">
                    <a:latin typeface="Arial Rounded MT Bold" pitchFamily="34" charset="0"/>
                  </a:rPr>
                  <a:t>+ 120c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2 </a:t>
                </a:r>
                <a:r>
                  <a:rPr lang="hr-HR" sz="2000" b="1" dirty="0" smtClean="0">
                    <a:latin typeface="Arial Rounded MT Bold" pitchFamily="34" charset="0"/>
                  </a:rPr>
                  <a:t>+ 6521 = 0 </a:t>
                </a:r>
              </a:p>
              <a:p>
                <a:pPr algn="ctr"/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koja </a:t>
                </a:r>
                <a:r>
                  <a:rPr lang="hr-HR" sz="2000" b="1" dirty="0">
                    <a:latin typeface="Arial Rounded MT Bold" pitchFamily="34" charset="0"/>
                  </a:rPr>
                  <a:t>nema rješenja u skupu realnih brojeva. 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Zaključak: takav trokut ne postoji</a:t>
                </a:r>
                <a:r>
                  <a:rPr lang="hr-HR" b="1" dirty="0" smtClean="0"/>
                  <a:t>.</a:t>
                </a:r>
              </a:p>
              <a:p>
                <a:endParaRPr lang="hr-HR" dirty="0"/>
              </a:p>
              <a:p>
                <a:r>
                  <a:rPr lang="hr-HR" sz="2000" b="1" dirty="0">
                    <a:latin typeface="Arial Rounded MT Bold" pitchFamily="34" charset="0"/>
                  </a:rPr>
                  <a:t>Kako zadati trokut i unaprijed znati da će bikvadratna jednadžba imati rješenje?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5556778"/>
              </a:xfrm>
              <a:prstGeom prst="rect">
                <a:avLst/>
              </a:prstGeom>
              <a:blipFill rotWithShape="1">
                <a:blip r:embed="rId2"/>
                <a:stretch>
                  <a:fillRect l="-705" t="-549" b="-109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99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3528" y="-12423"/>
                <a:ext cx="8496944" cy="6642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Promotrimo prethodni primjer. Zašto </a:t>
                </a:r>
                <a:r>
                  <a:rPr lang="hr-HR" sz="2000" b="1" dirty="0">
                    <a:latin typeface="Arial Rounded MT Bold" pitchFamily="34" charset="0"/>
                  </a:rPr>
                  <a:t>on nema rješenje?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𝐏</m:t>
                    </m:r>
                    <m:r>
                      <a:rPr lang="hr-HR" sz="20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0">
                            <a:latin typeface="Cambria Math"/>
                          </a:rPr>
                          <m:t>𝐚𝐛</m:t>
                        </m:r>
                      </m:num>
                      <m:den>
                        <m:r>
                          <a:rPr lang="hr-HR" sz="2000" b="1" i="0">
                            <a:latin typeface="Cambria Math"/>
                          </a:rPr>
                          <m:t>𝟐</m:t>
                        </m:r>
                      </m:den>
                    </m:f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latin typeface="Cambria Math"/>
                          </a:rPr>
                          <m:t>𝛄</m:t>
                        </m:r>
                      </m:e>
                    </m:func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Iz </a:t>
                </a:r>
                <a:r>
                  <a:rPr lang="hr-HR" sz="2000" b="1" dirty="0">
                    <a:latin typeface="Arial Rounded MT Bold" pitchFamily="34" charset="0"/>
                  </a:rPr>
                  <a:t>naših podataka slijedi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𝟏𝟓</m:t>
                    </m:r>
                    <m:r>
                      <a:rPr lang="hr-HR" sz="2000" b="1" i="1">
                        <a:latin typeface="Cambria Math"/>
                      </a:rPr>
                      <m:t>∙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latin typeface="Cambria Math"/>
                          </a:rPr>
                          <m:t>𝛄</m:t>
                        </m:r>
                        <m:r>
                          <a:rPr lang="hr-HR" sz="2000" b="1" i="0">
                            <a:latin typeface="Cambria Math"/>
                          </a:rPr>
                          <m:t>=</m:t>
                        </m:r>
                        <m:r>
                          <a:rPr lang="hr-HR" sz="2000" b="1" i="0">
                            <a:latin typeface="Cambria Math"/>
                          </a:rPr>
                          <m:t>𝟐𝟎</m:t>
                        </m:r>
                      </m:e>
                    </m:func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, tj.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 smtClean="0">
                            <a:latin typeface="Cambria Math"/>
                          </a:rPr>
                          <m:t>                                                         </m:t>
                        </m:r>
                        <m:r>
                          <a:rPr lang="hr-HR" sz="2000" b="1" i="0"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latin typeface="Cambria Math"/>
                          </a:rPr>
                          <m:t>𝛄</m:t>
                        </m:r>
                        <m:r>
                          <a:rPr lang="hr-HR" sz="2000" b="1" i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sz="2000" b="1" i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hr-HR" sz="2000" b="1" i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hr-HR" sz="2000" b="1" i="0">
                            <a:latin typeface="Cambria Math"/>
                          </a:rPr>
                          <m:t>&gt;</m:t>
                        </m:r>
                        <m:r>
                          <a:rPr lang="hr-HR" sz="2000" b="1" i="0">
                            <a:latin typeface="Cambria Math"/>
                          </a:rPr>
                          <m:t>𝟏</m:t>
                        </m:r>
                      </m:e>
                    </m:func>
                    <m:r>
                      <a:rPr lang="hr-HR" sz="20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što je nemoguće.                          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latin typeface="Arial Rounded MT Bold" pitchFamily="34" charset="0"/>
                  </a:rPr>
                  <a:t>Uvjet postojanja rješenja je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𝐬𝐢𝐧</m:t>
                        </m:r>
                      </m:fName>
                      <m:e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𝛄</m:t>
                        </m:r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hr-H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𝟐𝐏</m:t>
                        </m:r>
                      </m:num>
                      <m:den>
                        <m:r>
                          <a:rPr lang="hr-HR" sz="2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𝐚𝐛</m:t>
                        </m:r>
                      </m:den>
                    </m:f>
                    <m:r>
                      <a:rPr lang="hr-HR" sz="2000" b="1" i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hr-HR" sz="2000" b="1" i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.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latin typeface="Arial Rounded MT Bold" pitchFamily="34" charset="0"/>
                  </a:rPr>
                  <a:t>Primjer: a=5, b=9, </a:t>
                </a:r>
                <a:r>
                  <a:rPr lang="hr-HR" sz="2000" b="1" dirty="0" smtClean="0">
                    <a:latin typeface="Arial Rounded MT Bold" pitchFamily="34" charset="0"/>
                  </a:rPr>
                  <a:t>P=20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Rješenje: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Sad smo sigurni da postoji takav trokut.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latin typeface="Arial Rounded MT Bold" pitchFamily="34" charset="0"/>
                  </a:rPr>
                  <a:t>Na isti način kao u prethodnom primjeru dobili smo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                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4</a:t>
                </a:r>
                <a:r>
                  <a:rPr lang="hr-HR" sz="2000" b="1" dirty="0" smtClean="0">
                    <a:latin typeface="Arial Rounded MT Bold" pitchFamily="34" charset="0"/>
                  </a:rPr>
                  <a:t>+212c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+9536=0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Dobijemo dva </a:t>
                </a:r>
                <a:r>
                  <a:rPr lang="hr-HR" sz="2000" b="1" dirty="0" smtClean="0">
                    <a:latin typeface="Arial Rounded MT Bold" pitchFamily="34" charset="0"/>
                  </a:rPr>
                  <a:t>realna rješenja</a:t>
                </a:r>
                <a:r>
                  <a:rPr lang="hr-HR" sz="2000" b="1" dirty="0">
                    <a:latin typeface="Arial Rounded MT Bold" pitchFamily="34" charset="0"/>
                  </a:rPr>
                  <a:t>: </a:t>
                </a:r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r-HR" sz="2000" b="1" i="1" smtClean="0"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hr-HR" sz="2000" b="1" i="1" smtClean="0">
                            <a:latin typeface="Cambria Math"/>
                          </a:rPr>
                          <m:t>𝟏</m:t>
                        </m:r>
                        <m:r>
                          <a:rPr lang="hr-HR" sz="2000" b="1" i="1" smtClean="0">
                            <a:latin typeface="Cambria Math"/>
                          </a:rPr>
                          <m:t>,</m:t>
                        </m:r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hr-HR" sz="2000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000" b="1" i="1">
                            <a:latin typeface="Cambria Math"/>
                          </a:rPr>
                          <m:t>𝟏𝟎𝟔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hr-HR" sz="2000" b="1" i="1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1" i="1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e>
                    </m:rad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Rješenje </a:t>
                </a:r>
                <a:r>
                  <a:rPr lang="hr-HR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1:</a:t>
                </a:r>
                <a:r>
                  <a:rPr lang="hr-HR" sz="2000" b="1" dirty="0">
                    <a:latin typeface="Arial Rounded MT Bold" pitchFamily="34" charset="0"/>
                  </a:rPr>
                  <a:t> Trokut sa stranicama duljina 5, 9 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000" b="1" i="0">
                            <a:latin typeface="Cambria Math"/>
                          </a:rPr>
                          <m:t>𝟏𝟎𝟔</m:t>
                        </m:r>
                        <m:r>
                          <a:rPr lang="hr-HR" sz="2000" b="1" i="0">
                            <a:latin typeface="Cambria Math"/>
                          </a:rPr>
                          <m:t>+</m:t>
                        </m:r>
                        <m:r>
                          <a:rPr lang="hr-HR" sz="2000" b="1" i="0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e>
                    </m:rad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ima površinu 20 kvadratnih jedinica.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>
                    <a:solidFill>
                      <a:srgbClr val="FF0000"/>
                    </a:solidFill>
                    <a:latin typeface="Arial Rounded MT Bold" pitchFamily="34" charset="0"/>
                  </a:rPr>
                  <a:t>Rješenje 2:</a:t>
                </a:r>
                <a:r>
                  <a:rPr lang="hr-HR" sz="2000" b="1" dirty="0">
                    <a:latin typeface="Arial Rounded MT Bold" pitchFamily="34" charset="0"/>
                  </a:rPr>
                  <a:t> Trokut sa stranicama duljina 5, 9 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0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000" b="1" i="0">
                            <a:latin typeface="Cambria Math"/>
                          </a:rPr>
                          <m:t>𝟏𝟎𝟔</m:t>
                        </m:r>
                        <m:r>
                          <a:rPr lang="hr-HR" sz="2000" b="1" i="0">
                            <a:latin typeface="Cambria Math"/>
                          </a:rPr>
                          <m:t>−</m:t>
                        </m:r>
                        <m:r>
                          <a:rPr lang="hr-HR" sz="2000" b="1" i="0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𝟏𝟕</m:t>
                            </m:r>
                          </m:e>
                        </m:rad>
                      </m:e>
                    </m:rad>
                  </m:oMath>
                </a14:m>
                <a:r>
                  <a:rPr lang="hr-HR" sz="2000" b="1" dirty="0">
                    <a:latin typeface="Arial Rounded MT Bold" pitchFamily="34" charset="0"/>
                  </a:rPr>
                  <a:t> ima površinu 20 kvadratnih jedinica.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-12423"/>
                <a:ext cx="8496944" cy="6642781"/>
              </a:xfrm>
              <a:prstGeom prst="rect">
                <a:avLst/>
              </a:prstGeom>
              <a:blipFill rotWithShape="1">
                <a:blip r:embed="rId2"/>
                <a:stretch>
                  <a:fillRect l="-717" t="-459" r="-30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9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8864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latin typeface="Arial Rounded MT Bold" pitchFamily="34" charset="0"/>
              </a:rPr>
              <a:t>Kako su prvaši riješili isti zadatak</a:t>
            </a:r>
            <a:r>
              <a:rPr lang="hr-HR" sz="2800" b="1" dirty="0" smtClean="0">
                <a:latin typeface="Arial Rounded MT Bold" pitchFamily="34" charset="0"/>
              </a:rPr>
              <a:t>?</a:t>
            </a: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>OU: Trokut sa a=5 i v</a:t>
            </a:r>
            <a:r>
              <a:rPr lang="hr-HR" b="1" baseline="-25000" dirty="0">
                <a:latin typeface="Arial Rounded MT Bold" pitchFamily="34" charset="0"/>
              </a:rPr>
              <a:t>a</a:t>
            </a:r>
            <a:r>
              <a:rPr lang="hr-HR" b="1" dirty="0">
                <a:latin typeface="Arial Rounded MT Bold" pitchFamily="34" charset="0"/>
              </a:rPr>
              <a:t>=8 ima površinu 20</a:t>
            </a:r>
            <a:r>
              <a:rPr lang="hr-HR" b="1" dirty="0" smtClean="0">
                <a:latin typeface="Arial Rounded MT Bold" pitchFamily="34" charset="0"/>
              </a:rPr>
              <a:t>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OU</a:t>
            </a:r>
            <a:r>
              <a:rPr lang="hr-HR" sz="800" b="1" dirty="0" smtClean="0">
                <a:latin typeface="Arial Rounded MT Bold" pitchFamily="34" charset="0"/>
              </a:rPr>
              <a:t>1</a:t>
            </a:r>
            <a:r>
              <a:rPr lang="hr-HR" b="1" dirty="0" smtClean="0">
                <a:latin typeface="Arial Rounded MT Bold" pitchFamily="34" charset="0"/>
              </a:rPr>
              <a:t>: Ali takvih ima beskonačno mnogo...</a:t>
            </a:r>
          </a:p>
          <a:p>
            <a:r>
              <a:rPr lang="hr-HR" b="1" dirty="0" smtClean="0">
                <a:latin typeface="Arial Rounded MT Bold" pitchFamily="34" charset="0"/>
              </a:rPr>
              <a:t/>
            </a:r>
            <a:br>
              <a:rPr lang="hr-HR" b="1" dirty="0" smtClean="0">
                <a:latin typeface="Arial Rounded MT Bold" pitchFamily="34" charset="0"/>
              </a:rPr>
            </a:br>
            <a:r>
              <a:rPr lang="hr-HR" b="1" dirty="0" smtClean="0">
                <a:latin typeface="Arial Rounded MT Bold" pitchFamily="34" charset="0"/>
              </a:rPr>
              <a:t>PROF: Tražim trokut površine 20 kojem su zadane tri stranice i koji je raznostraničan.</a:t>
            </a:r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r>
              <a:rPr lang="hr-HR" b="1" dirty="0">
                <a:latin typeface="Arial Rounded MT Bold" pitchFamily="34" charset="0"/>
              </a:rPr>
              <a:t>Nakon toga </a:t>
            </a:r>
            <a:r>
              <a:rPr lang="hr-HR" b="1" dirty="0" smtClean="0">
                <a:latin typeface="Arial Rounded MT Bold" pitchFamily="34" charset="0"/>
              </a:rPr>
              <a:t>se razvila diskusija  u kojoj se najčešće spominjao Pitagorin teorem.</a:t>
            </a: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>VAŽNO: Učenici prvog razreda nisu odustajali od a-v načina</a:t>
            </a:r>
            <a:r>
              <a:rPr lang="hr-HR" b="1" dirty="0" smtClean="0">
                <a:latin typeface="Arial Rounded MT Bold" pitchFamily="34" charset="0"/>
              </a:rPr>
              <a:t>.</a:t>
            </a:r>
          </a:p>
          <a:p>
            <a:endParaRPr lang="hr-HR" b="1" dirty="0">
              <a:latin typeface="Arial Rounded MT Bold" pitchFamily="34" charset="0"/>
            </a:endParaRPr>
          </a:p>
          <a:p>
            <a:pPr algn="ctr"/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r>
              <a:rPr lang="hr-HR" sz="3200" b="1" dirty="0">
                <a:solidFill>
                  <a:srgbClr val="FF0000"/>
                </a:solidFill>
                <a:latin typeface="Arial Rounded MT Bold" pitchFamily="34" charset="0"/>
              </a:rPr>
              <a:t>Zašto bi i odustali?</a:t>
            </a:r>
          </a:p>
        </p:txBody>
      </p:sp>
    </p:spTree>
    <p:extLst>
      <p:ext uri="{BB962C8B-B14F-4D97-AF65-F5344CB8AC3E}">
        <p14:creationId xmlns:p14="http://schemas.microsoft.com/office/powerpoint/2010/main" val="30421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5040560" cy="41618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15816" y="838384"/>
                <a:ext cx="6480720" cy="160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400" b="1" dirty="0" smtClean="0">
                    <a:latin typeface="Arial Rounded MT Bold" pitchFamily="34" charset="0"/>
                  </a:rPr>
                  <a:t>Odaberimo bilo koju točku T na stranici a. Dva puta primijenimo Pitagorin teorem i vrlo brzo dobijemo trokut sa stranicama 5,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400" b="1" i="1">
                            <a:latin typeface="Cambria Math"/>
                          </a:rPr>
                          <m:t>𝟔</m:t>
                        </m:r>
                        <m:r>
                          <a:rPr lang="hr-HR" sz="2400" b="1" i="1" smtClean="0"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r>
                  <a:rPr lang="hr-HR" sz="2400" b="1" dirty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hr-HR" sz="2400" b="1" i="1">
                            <a:latin typeface="Cambria Math"/>
                          </a:rPr>
                          <m:t>𝟖𝟎</m:t>
                        </m:r>
                      </m:e>
                    </m:rad>
                  </m:oMath>
                </a14:m>
                <a:r>
                  <a:rPr lang="hr-HR" sz="2400" b="1" dirty="0">
                    <a:latin typeface="Arial Rounded MT Bold" pitchFamily="34" charset="0"/>
                  </a:rPr>
                  <a:t>, površine 20</a:t>
                </a:r>
                <a:r>
                  <a:rPr lang="hr-HR" sz="2400" b="1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838384"/>
                <a:ext cx="6480720" cy="1604478"/>
              </a:xfrm>
              <a:prstGeom prst="rect">
                <a:avLst/>
              </a:prstGeom>
              <a:blipFill rotWithShape="1">
                <a:blip r:embed="rId3"/>
                <a:stretch>
                  <a:fillRect l="-1411" t="-3042" b="-83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5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hr-HR" sz="4400" dirty="0">
                <a:solidFill>
                  <a:srgbClr val="FF0000"/>
                </a:solidFill>
                <a:latin typeface="Arial Rounded MT Bold" pitchFamily="34" charset="0"/>
              </a:rPr>
              <a:t>Č</a:t>
            </a:r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 e t v r t i    r a z r e d</a:t>
            </a:r>
          </a:p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Grupni rad</a:t>
            </a:r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  <a:p>
            <a:pPr algn="ctr"/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Funkcije</a:t>
            </a:r>
          </a:p>
        </p:txBody>
      </p:sp>
    </p:spTree>
    <p:extLst>
      <p:ext uri="{BB962C8B-B14F-4D97-AF65-F5344CB8AC3E}">
        <p14:creationId xmlns:p14="http://schemas.microsoft.com/office/powerpoint/2010/main" val="402872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881313"/>
            <a:ext cx="75660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9164" y="412619"/>
                <a:ext cx="7704856" cy="3306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endParaRPr lang="hr-HR" sz="2000" b="1" dirty="0" smtClean="0">
                  <a:latin typeface="Arial Rounded MT Bold" pitchFamily="34" charset="0"/>
                </a:endParaRPr>
              </a:p>
              <a:p>
                <a:pPr lvl="0"/>
                <a:endParaRPr lang="hr-HR" sz="2000" b="1" dirty="0">
                  <a:latin typeface="Arial Rounded MT Bold" pitchFamily="34" charset="0"/>
                </a:endParaRPr>
              </a:p>
              <a:p>
                <a:pPr marL="457200" lvl="0" indent="-457200">
                  <a:buAutoNum type="arabicPeriod"/>
                </a:pPr>
                <a:r>
                  <a:rPr lang="hr-HR" sz="2000" b="1" dirty="0" smtClean="0">
                    <a:latin typeface="Arial Rounded MT Bold" pitchFamily="34" charset="0"/>
                  </a:rPr>
                  <a:t>Odredi neku linearnu funkciju čija je nultočka x=3.</a:t>
                </a:r>
              </a:p>
              <a:p>
                <a:pPr lvl="0"/>
                <a:r>
                  <a:rPr lang="hr-HR" sz="2000" b="1" dirty="0" smtClean="0">
                    <a:latin typeface="Arial Rounded MT Bold" pitchFamily="34" charset="0"/>
                  </a:rPr>
                  <a:t>        Učenici:</a:t>
                </a:r>
              </a:p>
              <a:p>
                <a:pPr lvl="0"/>
                <a:endParaRPr lang="hr-HR" sz="2000" b="1" dirty="0" smtClean="0">
                  <a:latin typeface="Arial Rounded MT Bold" pitchFamily="34" charset="0"/>
                </a:endParaRPr>
              </a:p>
              <a:p>
                <a:pPr lvl="0"/>
                <a:r>
                  <a:rPr lang="hr-HR" sz="2000" b="1" dirty="0" smtClean="0">
                    <a:latin typeface="Arial Rounded MT Bold" pitchFamily="34" charset="0"/>
                  </a:rPr>
                  <a:t>         f(x)=x-3,  f(x)= 2x-6,  f(x)=-3x+9,  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hr-HR" sz="20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hr-HR" sz="2000" b="1" i="1" smtClean="0">
                        <a:latin typeface="Cambria Math"/>
                      </a:rPr>
                      <m:t>𝒙</m:t>
                    </m:r>
                    <m:r>
                      <a:rPr lang="hr-HR" sz="2000" b="1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.....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f(x)= a(x-3), gdje je a realni parametar.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 lvl="0"/>
                <a:r>
                  <a:rPr lang="hr-HR" sz="2000" dirty="0">
                    <a:latin typeface="Arial Rounded MT Bold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64" y="412619"/>
                <a:ext cx="7704856" cy="3306931"/>
              </a:xfrm>
              <a:prstGeom prst="rect">
                <a:avLst/>
              </a:prstGeom>
              <a:blipFill rotWithShape="1">
                <a:blip r:embed="rId3"/>
                <a:stretch>
                  <a:fillRect l="-7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482" y="2996952"/>
            <a:ext cx="4944734" cy="322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9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sz="44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marL="0" indent="0" algn="ctr">
              <a:buNone/>
            </a:pPr>
            <a:r>
              <a:rPr lang="hr-HR" sz="4400" dirty="0" smtClean="0">
                <a:solidFill>
                  <a:srgbClr val="FF0000"/>
                </a:solidFill>
                <a:latin typeface="Arial Rounded MT Bold" pitchFamily="34" charset="0"/>
              </a:rPr>
              <a:t>D r u g i      r a z r e d</a:t>
            </a:r>
          </a:p>
          <a:p>
            <a:pPr marL="0" indent="0" algn="ctr">
              <a:buNone/>
            </a:pPr>
            <a:endParaRPr lang="hr-HR" sz="4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50176" y="620688"/>
                <a:ext cx="7992888" cy="364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 startAt="2"/>
                </a:pPr>
                <a:r>
                  <a:rPr lang="hr-HR" sz="2000" b="1" dirty="0" smtClean="0">
                    <a:latin typeface="Arial Rounded MT Bold" pitchFamily="34" charset="0"/>
                  </a:rPr>
                  <a:t>Odredi neku kompoziciju u kojoj je član eksponencijalna funkcija   i   čija je nultočka x=3.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Učenici: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 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𝟖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𝟐𝟕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hr-HR" sz="2000" b="1" i="1" smtClean="0">
                        <a:latin typeface="Cambria Math"/>
                      </a:rPr>
                      <m:t>−</m:t>
                    </m:r>
                    <m:r>
                      <a:rPr lang="hr-HR" sz="2000" b="1" i="1" smtClean="0">
                        <a:latin typeface="Cambria Math"/>
                      </a:rPr>
                      <m:t>𝟏𝟐𝟓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, 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 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𝐚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, </m:t>
                    </m:r>
                    <m:r>
                      <a:rPr lang="hr-HR" sz="2000" b="1" i="0" smtClean="0">
                        <a:latin typeface="Cambria Math"/>
                      </a:rPr>
                      <m:t>𝐚</m:t>
                    </m:r>
                    <m:r>
                      <a:rPr lang="hr-HR" sz="2000" b="1" i="0" smtClean="0">
                        <a:latin typeface="Cambria Math"/>
                      </a:rPr>
                      <m:t>&gt;</m:t>
                    </m:r>
                    <m:r>
                      <a:rPr lang="hr-HR" sz="2000" b="1" i="0" smtClean="0">
                        <a:latin typeface="Cambria Math"/>
                      </a:rPr>
                      <m:t>𝟎</m:t>
                    </m:r>
                    <m:r>
                      <a:rPr lang="hr-HR" sz="2000" b="1" i="0" smtClean="0">
                        <a:latin typeface="Cambria Math"/>
                      </a:rPr>
                      <m:t>, </m:t>
                    </m:r>
                    <m:r>
                      <a:rPr lang="hr-HR" sz="2000" b="1" i="0" smtClean="0">
                        <a:latin typeface="Cambria Math"/>
                      </a:rPr>
                      <m:t>𝐚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        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ili  </a:t>
                </a:r>
                <a:r>
                  <a:rPr lang="hr-HR" sz="2000" b="1" dirty="0">
                    <a:latin typeface="Arial Rounded MT Bold" pitchFamily="34" charset="0"/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>
                            <a:latin typeface="Cambria Math"/>
                          </a:rPr>
                          <m:t> 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𝐤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∙(</m:t>
                        </m:r>
                        <m:r>
                          <a:rPr lang="hr-HR" sz="20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𝒙</m:t>
                        </m:r>
                      </m:sup>
                    </m:sSup>
                    <m:r>
                      <a:rPr lang="hr-HR" sz="2000" b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</a:rPr>
                      <m:t>𝐤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hr-HR" sz="2000" b="1" dirty="0">
                  <a:latin typeface="Arial Rounded MT Bold" pitchFamily="34" charset="0"/>
                </a:endParaRPr>
              </a:p>
              <a:p>
                <a:endParaRPr lang="hr-HR" dirty="0" smtClean="0"/>
              </a:p>
              <a:p>
                <a:r>
                  <a:rPr lang="hr-HR" dirty="0" smtClean="0"/>
                  <a:t> </a:t>
                </a:r>
                <a:br>
                  <a:rPr lang="hr-HR" dirty="0" smtClean="0"/>
                </a:br>
                <a:r>
                  <a:rPr lang="hr-HR" dirty="0" smtClean="0"/>
                  <a:t/>
                </a:r>
                <a:br>
                  <a:rPr lang="hr-HR" dirty="0" smtClean="0"/>
                </a:b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76" y="620688"/>
                <a:ext cx="7992888" cy="3645742"/>
              </a:xfrm>
              <a:prstGeom prst="rect">
                <a:avLst/>
              </a:prstGeom>
              <a:blipFill rotWithShape="1">
                <a:blip r:embed="rId2"/>
                <a:stretch>
                  <a:fillRect l="-763" t="-8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94" y="2996952"/>
            <a:ext cx="4498358" cy="33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795" y="836711"/>
                <a:ext cx="7848872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3. Odredi neku kompoziciju u kojoj je član logaritamska funkcija  i  čija je nultočka x=3. Potom odredi  neku čije su nultočke x=3 i  x=-3.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Učenici: </a:t>
                </a:r>
              </a:p>
              <a:p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sz="20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2000" b="1" i="0" smtClean="0">
                                <a:latin typeface="Cambria Math"/>
                              </a:rPr>
                              <m:t>𝐱</m:t>
                            </m:r>
                            <m:r>
                              <a:rPr lang="hr-HR" sz="2000" b="1" i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hr-HR" sz="2000" b="1" i="0" smtClean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𝐱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−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hr-HR" sz="2000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hr-HR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sz="2000" b="1" i="0">
                                <a:latin typeface="Cambria Math"/>
                              </a:rPr>
                              <m:t>𝐱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−</m:t>
                            </m:r>
                            <m:r>
                              <a:rPr lang="hr-HR" sz="2000" b="1" i="0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</m:func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Možemo napisati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𝐟</m:t>
                    </m:r>
                    <m:d>
                      <m:d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hr-HR" sz="2000" b="1" i="0" smtClean="0">
                        <a:latin typeface="Cambria Math"/>
                      </a:rPr>
                      <m:t>=</m:t>
                    </m:r>
                    <m:r>
                      <a:rPr lang="hr-HR" sz="2000" b="1" i="0" smtClean="0">
                        <a:latin typeface="Cambria Math"/>
                      </a:rPr>
                      <m:t>𝐦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∙</m:t>
                    </m:r>
                    <m:func>
                      <m:func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hr-HR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r-HR" sz="2000" b="1" i="0" smtClean="0"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hr-HR" sz="2000" b="1" i="0" smtClean="0">
                                <a:latin typeface="Cambria Math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hr-HR" sz="2000" b="1" i="0" smtClean="0">
                            <a:latin typeface="Cambria Math"/>
                          </a:rPr>
                          <m:t>(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  <m:r>
                          <a:rPr lang="hr-HR" sz="2000" b="1" i="0" smtClean="0">
                            <a:latin typeface="Cambria Math"/>
                          </a:rPr>
                          <m:t>−</m:t>
                        </m:r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  <m:r>
                          <a:rPr lang="hr-HR" sz="2000" b="1" i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m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a&gt;0 i a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795" y="836711"/>
                <a:ext cx="7848872" cy="2523768"/>
              </a:xfrm>
              <a:prstGeom prst="rect">
                <a:avLst/>
              </a:prstGeom>
              <a:blipFill rotWithShape="1">
                <a:blip r:embed="rId2"/>
                <a:stretch>
                  <a:fillRect l="-776" t="-12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00813"/>
            <a:ext cx="4784033" cy="331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2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428476"/>
                <a:ext cx="6840760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     Dvije grupe su riješile drugi dio zadatka: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dirty="0">
                  <a:latin typeface="Arial Rounded MT Bold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0" smtClean="0">
                          <a:latin typeface="Cambria Math"/>
                        </a:rPr>
                        <m:t>𝐟</m:t>
                      </m:r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hr-HR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hr-HR" sz="20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hr-HR" sz="2000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hr-HR" sz="2000" b="1" i="0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hr-HR" sz="2000" b="1" i="0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r>
                            <a:rPr lang="hr-HR" sz="2000" b="1" i="0" smtClean="0"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b="1" dirty="0" smtClean="0">
                    <a:latin typeface="Arial Rounded MT Bold" pitchFamily="34" charset="0"/>
                  </a:rPr>
                  <a:t/>
                </a:r>
                <a:br>
                  <a:rPr lang="hr-HR" b="1" dirty="0" smtClean="0">
                    <a:latin typeface="Arial Rounded MT Bold" pitchFamily="34" charset="0"/>
                  </a:rPr>
                </a:br>
                <a:r>
                  <a:rPr lang="hr-HR" b="1" dirty="0" smtClean="0">
                    <a:latin typeface="Arial Rounded MT Bold" pitchFamily="34" charset="0"/>
                  </a:rPr>
                  <a:t/>
                </a:r>
                <a:br>
                  <a:rPr lang="hr-HR" b="1" dirty="0" smtClean="0">
                    <a:latin typeface="Arial Rounded MT Bold" pitchFamily="34" charset="0"/>
                  </a:rPr>
                </a:br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Komentar: Ah, taj apsolutno!!!!</a:t>
                </a: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endParaRPr lang="hr-HR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8476"/>
                <a:ext cx="6840760" cy="2739211"/>
              </a:xfrm>
              <a:prstGeom prst="rect">
                <a:avLst/>
              </a:prstGeom>
              <a:blipFill rotWithShape="1">
                <a:blip r:embed="rId2"/>
                <a:stretch>
                  <a:fillRect t="-111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7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548679"/>
                <a:ext cx="8208912" cy="5035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3.Odredi pet parnih funkcija od kojih bar jedna u zapisu mora imati logaritam; varijabla joj treba biti u eksponentu; treba biti razlomak; u zapisu je trigonometrijska funkcija.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Učenici: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r>
                        <a:rPr lang="hr-HR" sz="2000" b="1" i="0" smtClean="0">
                          <a:latin typeface="Cambria Math"/>
                        </a:rPr>
                        <m:t>𝟓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m:oMathPara>
                </a14:m>
                <a:endParaRPr lang="hr-HR" sz="2000" b="1" i="0" dirty="0" smtClean="0">
                  <a:latin typeface="Arial Rounded MT Bold" pitchFamily="34" charset="0"/>
                  <a:ea typeface="Cambria Math"/>
                </a:endParaRPr>
              </a:p>
              <a:p>
                <a:endParaRPr lang="hr-HR" sz="2000" b="1" i="0" dirty="0" smtClean="0">
                  <a:latin typeface="Arial Rounded MT Bold" pitchFamily="34" charset="0"/>
                  <a:ea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hr-HR" sz="20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hr-HR" sz="20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hr-HR" sz="20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pPr algn="ctr"/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</m:d>
                        </m:sup>
                      </m:sSup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𝐚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hr-HR" sz="2000" b="1" i="0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𝟒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sup>
                      </m:sSup>
                      <m:r>
                        <a:rPr lang="hr-HR" sz="2000" b="1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hr-HR" sz="20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sup>
                      </m:sSup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hr-HR" sz="2000" b="1" i="0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d>
                        <m:d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hr-HR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𝐭𝐠</m:t>
                              </m:r>
                            </m:e>
                            <m:sup>
                              <m:r>
                                <a:rPr lang="hr-HR" sz="2000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hr-HR" sz="2000" b="1" i="0" smtClean="0">
                              <a:latin typeface="Cambria Math"/>
                            </a:rPr>
                            <m:t>𝐱</m:t>
                          </m:r>
                          <m:r>
                            <a:rPr lang="hr-HR" sz="2000" b="1" i="0" smtClean="0">
                              <a:latin typeface="Cambria Math"/>
                            </a:rPr>
                            <m:t>−</m:t>
                          </m:r>
                          <m:r>
                            <a:rPr lang="hr-HR" sz="20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hr-HR" sz="20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hr-HR" sz="2000" b="1" i="0" smtClean="0">
                                  <a:latin typeface="Cambria Math"/>
                                </a:rPr>
                                <m:t>𝟒</m:t>
                              </m:r>
                            </m:sup>
                          </m:sSup>
                          <m:r>
                            <a:rPr lang="hr-HR" sz="2000" b="1" i="0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sz="20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r-HR" sz="2000" b="1" i="0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hr-HR" sz="2000" b="1" i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48679"/>
                <a:ext cx="8208912" cy="5035994"/>
              </a:xfrm>
              <a:prstGeom prst="rect">
                <a:avLst/>
              </a:prstGeom>
              <a:blipFill rotWithShape="1">
                <a:blip r:embed="rId2"/>
                <a:stretch>
                  <a:fillRect l="-742" t="-6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3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764704"/>
                <a:ext cx="8064896" cy="4638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b="1" dirty="0" smtClean="0">
                    <a:latin typeface="Arial Rounded MT Bold" pitchFamily="34" charset="0"/>
                  </a:rPr>
                  <a:t>4.Odredi pet neparnih </a:t>
                </a:r>
                <a:r>
                  <a:rPr lang="hr-HR" b="1" dirty="0">
                    <a:latin typeface="Arial Rounded MT Bold" pitchFamily="34" charset="0"/>
                  </a:rPr>
                  <a:t>funkcija od kojih bar jedna u zapisu mora imati logaritam; varijabla joj treba biti u eksponentu; treba biti razlomak; </a:t>
                </a:r>
                <a:r>
                  <a:rPr lang="hr-HR" b="1" dirty="0" smtClean="0">
                    <a:latin typeface="Arial Rounded MT Bold" pitchFamily="34" charset="0"/>
                  </a:rPr>
                  <a:t>u zapisu ima trigonometrijsku  funkciju.</a:t>
                </a:r>
                <a:endParaRPr lang="hr-HR" b="1" dirty="0">
                  <a:latin typeface="Arial Rounded MT Bold" pitchFamily="34" charset="0"/>
                </a:endParaRPr>
              </a:p>
              <a:p>
                <a:endParaRPr lang="hr-HR" b="1" dirty="0">
                  <a:latin typeface="Arial Rounded MT Bold" pitchFamily="34" charset="0"/>
                </a:endParaRPr>
              </a:p>
              <a:p>
                <a:r>
                  <a:rPr lang="hr-HR" b="1" dirty="0">
                    <a:latin typeface="Arial Rounded MT Bold" pitchFamily="34" charset="0"/>
                  </a:rPr>
                  <a:t>Učenici: </a:t>
                </a:r>
                <a:r>
                  <a:rPr lang="hr-HR" b="1" dirty="0" smtClean="0"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f(x)=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b="1" i="0" smtClean="0">
                        <a:latin typeface="Cambria Math"/>
                      </a:rPr>
                      <m:t>−</m:t>
                    </m:r>
                    <m:r>
                      <a:rPr lang="hr-HR" b="1" i="0" smtClean="0">
                        <a:latin typeface="Cambria Math"/>
                      </a:rPr>
                      <m:t>𝐱</m:t>
                    </m:r>
                  </m:oMath>
                </a14:m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f(x)=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hr-HR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hr-HR" b="1" i="0" smtClean="0">
                            <a:latin typeface="Cambria Math"/>
                          </a:rPr>
                          <m:t> </m:t>
                        </m:r>
                        <m:r>
                          <a:rPr lang="hr-HR" b="1" i="0" smtClean="0">
                            <a:latin typeface="Cambria Math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hr-HR" b="1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hr-HR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hr-HR" b="1" i="0" smtClean="0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hr-HR" b="1" i="0" smtClean="0">
                                    <a:latin typeface="Cambria Math"/>
                                  </a:rPr>
                                  <m:t>𝟏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hr-HR" b="1" dirty="0" smtClean="0">
                    <a:latin typeface="Arial Rounded MT Bold" pitchFamily="34" charset="0"/>
                  </a:rPr>
                  <a:t> </a:t>
                </a: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    </a:t>
                </a:r>
              </a:p>
              <a:p>
                <a:pPr algn="ctr"/>
                <a:r>
                  <a:rPr lang="hr-HR" b="1" dirty="0"/>
                  <a:t>f</a:t>
                </a:r>
                <a:r>
                  <a:rPr lang="hr-HR" b="1" dirty="0" smtClean="0"/>
                  <a:t>(x)= </a:t>
                </a:r>
                <a14:m>
                  <m:oMath xmlns:m="http://schemas.openxmlformats.org/officeDocument/2006/math">
                    <m:r>
                      <a:rPr lang="hr-HR" b="1" i="0" smtClean="0">
                        <a:latin typeface="Cambria Math"/>
                      </a:rPr>
                      <m:t>𝐱</m:t>
                    </m:r>
                    <m:r>
                      <a:rPr lang="hr-HR" b="1" i="0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hr-HR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b="1" i="0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hr-HR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hr-HR" b="1" i="0" smtClean="0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</m:sup>
                    </m:sSup>
                  </m:oMath>
                </a14:m>
                <a:r>
                  <a:rPr lang="hr-HR" b="1" dirty="0" smtClean="0">
                    <a:latin typeface="Arial Rounded MT Bold" pitchFamily="34" charset="0"/>
                  </a:rPr>
                  <a:t/>
                </a:r>
                <a:br>
                  <a:rPr lang="hr-HR" b="1" dirty="0" smtClean="0">
                    <a:latin typeface="Arial Rounded MT Bold" pitchFamily="34" charset="0"/>
                  </a:rPr>
                </a:br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f(x)=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r-HR" sz="2400" b="1" i="0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hr-HR" sz="2400" b="1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hr-HR" sz="2400" b="1">
                                    <a:latin typeface="Cambria Math"/>
                                    <a:ea typeface="Cambria Math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hr-HR" sz="2400" b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hr-HR" sz="2400" b="1">
                            <a:latin typeface="Cambria Math"/>
                          </a:rPr>
                          <m:t>−</m:t>
                        </m:r>
                        <m:r>
                          <a:rPr lang="hr-HR" sz="2400" b="1">
                            <a:latin typeface="Cambria Math"/>
                          </a:rPr>
                          <m:t>𝐱</m:t>
                        </m:r>
                        <m:r>
                          <m:rPr>
                            <m:nor/>
                          </m:rPr>
                          <a:rPr lang="hr-HR" sz="2400" b="1" dirty="0">
                            <a:latin typeface="Arial Rounded MT Bold" pitchFamily="34" charset="0"/>
                          </a:rPr>
                          <m:t> </m:t>
                        </m:r>
                      </m:den>
                    </m:f>
                  </m:oMath>
                </a14:m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000" b="1" dirty="0">
                    <a:latin typeface="Arial Rounded MT Bold" pitchFamily="34" charset="0"/>
                  </a:rPr>
                  <a:t>f</a:t>
                </a:r>
                <a:r>
                  <a:rPr lang="hr-HR" sz="2000" b="1" dirty="0" smtClean="0">
                    <a:latin typeface="Arial Rounded MT Bold" pitchFamily="34" charset="0"/>
                  </a:rPr>
                  <a:t>(x)=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𝐬𝐢𝐧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 -x</a:t>
                </a:r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64704"/>
                <a:ext cx="8064896" cy="4638065"/>
              </a:xfrm>
              <a:prstGeom prst="rect">
                <a:avLst/>
              </a:prstGeom>
              <a:blipFill rotWithShape="1">
                <a:blip r:embed="rId2"/>
                <a:stretch>
                  <a:fillRect l="-680" t="-657" b="-13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2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1124744"/>
                <a:ext cx="7704856" cy="3717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4. Odredi neku  periodičnu funkciju temeljnog perioda 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a)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hr-HR" sz="2400" b="1" i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hr-HR" sz="2400" b="1" dirty="0" smtClean="0">
                    <a:latin typeface="Arial Rounded MT Bold" pitchFamily="34" charset="0"/>
                  </a:rPr>
                  <a:t>, </a:t>
                </a:r>
                <a:r>
                  <a:rPr lang="hr-HR" sz="2000" b="1" dirty="0" smtClean="0">
                    <a:latin typeface="Arial Rounded MT Bold" pitchFamily="34" charset="0"/>
                  </a:rPr>
                  <a:t>c) 3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Učenici: </a:t>
                </a: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           a) f(x)=sin(2x)  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           b) f(x)= cos(8x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hr-HR" sz="2400" b="1" i="0" smtClean="0">
                            <a:latin typeface="Cambria Math"/>
                          </a:rPr>
                          <m:t>  </m:t>
                        </m:r>
                        <m:r>
                          <a:rPr lang="hr-HR" sz="2400" b="1" i="0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)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        c) f(x)= -2tg(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0" smtClean="0">
                            <a:latin typeface="Cambria Math"/>
                            <a:ea typeface="Cambria Math"/>
                          </a:rPr>
                          <m:t>𝛑</m:t>
                        </m:r>
                      </m:num>
                      <m:den>
                        <m:r>
                          <a:rPr lang="hr-HR" sz="2400" b="1" i="0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x)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24744"/>
                <a:ext cx="7704856" cy="3717493"/>
              </a:xfrm>
              <a:prstGeom prst="rect">
                <a:avLst/>
              </a:prstGeom>
              <a:blipFill rotWithShape="1">
                <a:blip r:embed="rId2"/>
                <a:stretch>
                  <a:fillRect l="-791" t="-8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54" y="2204864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9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404664"/>
                <a:ext cx="7920880" cy="5198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Još neki zadaci:</a:t>
                </a:r>
                <a:endParaRPr lang="hr-HR" sz="2000" dirty="0">
                  <a:latin typeface="Arial Rounded MT Bold" pitchFamily="34" charset="0"/>
                </a:endParaRPr>
              </a:p>
              <a:p>
                <a:endParaRPr lang="hr-HR" sz="2000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1. Odredi barem dvije funkcije čija je prirodna domena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𝐱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∈&lt;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hr-HR" sz="2000" b="1" i="0" smtClean="0">
                        <a:latin typeface="Cambria Math"/>
                        <a:ea typeface="Cambria Math"/>
                      </a:rPr>
                      <m:t>&gt;.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2. Odredi  neku funkciju čija je slika  f(x)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,∞&gt;.</m:t>
                        </m:r>
                      </m:e>
                    </m:d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3. Odredi neku funkciju  koja ima prekid u x=2. 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4. Odredi neku funkciju koja nije definirana za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a) x=2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b) x </a:t>
                </a:r>
                <a14:m>
                  <m:oMath xmlns:m="http://schemas.openxmlformats.org/officeDocument/2006/math"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c) x&gt;1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     d) 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4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hr-HR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hr-HR" sz="2400" b="1" dirty="0" smtClean="0">
                    <a:latin typeface="Arial Rounded MT Bold" pitchFamily="34" charset="0"/>
                  </a:rPr>
                  <a:t> </a:t>
                </a:r>
                <a:r>
                  <a:rPr lang="hr-HR" sz="2000" b="1" dirty="0" smtClean="0">
                    <a:latin typeface="Arial Rounded MT Bold" pitchFamily="34" charset="0"/>
                  </a:rPr>
                  <a:t>+k</a:t>
                </a:r>
                <a:r>
                  <a:rPr lang="el-GR" sz="2000" b="1" dirty="0" smtClean="0">
                    <a:latin typeface="Arial Rounded MT Bold" pitchFamily="34" charset="0"/>
                  </a:rPr>
                  <a:t>π</a:t>
                </a:r>
                <a:endParaRPr lang="hr-HR" sz="2000" b="1" dirty="0" smtClean="0">
                  <a:latin typeface="Arial Rounded MT Bold" pitchFamily="34" charset="0"/>
                </a:endParaRPr>
              </a:p>
              <a:p>
                <a:endParaRPr lang="hr-HR" sz="2000" b="1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04664"/>
                <a:ext cx="7920880" cy="5198026"/>
              </a:xfrm>
              <a:prstGeom prst="rect">
                <a:avLst/>
              </a:prstGeom>
              <a:blipFill rotWithShape="1">
                <a:blip r:embed="rId2"/>
                <a:stretch>
                  <a:fillRect l="-847" t="-58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www.nsk.istrazivanja.hr/images/Upit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24479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332655"/>
                <a:ext cx="7344816" cy="416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1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Zadnji zadatak naglavačke u srednjoj školi:</a:t>
                </a:r>
                <a:endParaRPr lang="hr-HR" sz="2400" b="1" dirty="0">
                  <a:solidFill>
                    <a:schemeClr val="bg1"/>
                  </a:solidFill>
                  <a:latin typeface="Arial Rounded MT Bold" pitchFamily="34" charset="0"/>
                </a:endParaRPr>
              </a:p>
              <a:p>
                <a:endParaRPr lang="hr-HR" sz="2400" b="1" dirty="0" smtClean="0">
                  <a:solidFill>
                    <a:schemeClr val="bg1"/>
                  </a:solidFill>
                  <a:latin typeface="Arial Rounded MT Bold" pitchFamily="34" charset="0"/>
                </a:endParaRPr>
              </a:p>
              <a:p>
                <a:r>
                  <a:rPr lang="hr-HR" sz="2400" b="1" dirty="0" smtClean="0">
                    <a:latin typeface="Arial Rounded MT Bold" pitchFamily="34" charset="0"/>
                  </a:rPr>
                  <a:t>Odredi neku funkciju čija je derivacija</a:t>
                </a:r>
              </a:p>
              <a:p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> f(x)= 20x+13</a:t>
                </a:r>
              </a:p>
              <a:p>
                <a:pPr algn="ctr"/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>f(x)=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400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sz="24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endParaRPr lang="hr-HR" sz="24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>f(x)= sin x</a:t>
                </a:r>
              </a:p>
              <a:p>
                <a:pPr algn="ctr"/>
                <a:r>
                  <a:rPr lang="hr-HR" sz="2400" b="1" dirty="0" smtClean="0">
                    <a:latin typeface="Arial Rounded MT Bold" pitchFamily="34" charset="0"/>
                  </a:rPr>
                  <a:t/>
                </a:r>
                <a:br>
                  <a:rPr lang="hr-HR" sz="2400" b="1" dirty="0" smtClean="0">
                    <a:latin typeface="Arial Rounded MT Bold" pitchFamily="34" charset="0"/>
                  </a:rPr>
                </a:br>
                <a:endParaRPr lang="hr-HR" sz="2400" b="1" dirty="0" smtClean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655"/>
                <a:ext cx="7344816" cy="4163319"/>
              </a:xfrm>
              <a:prstGeom prst="rect">
                <a:avLst/>
              </a:prstGeom>
              <a:blipFill rotWithShape="1">
                <a:blip r:embed="rId2"/>
                <a:stretch>
                  <a:fillRect l="-1245" t="-11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ezadar.hr/repository/image_raw/59334/medium_full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zadar.hr/repository/image_raw/59334/medium_full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6954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00808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981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0804" y="260648"/>
                <a:ext cx="8476587" cy="5480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>
                    <a:solidFill>
                      <a:srgbClr val="FF0000"/>
                    </a:solidFill>
                    <a:latin typeface="Arial Rounded MT Bold" pitchFamily="34" charset="0"/>
                  </a:rPr>
                  <a:t>KVADRATNA JEDNADŽBA I KVADRATNA FUNKCIJA</a:t>
                </a:r>
                <a:r>
                  <a:rPr lang="hr-HR" sz="2400" dirty="0" smtClean="0"/>
                  <a:t/>
                </a:r>
                <a:br>
                  <a:rPr lang="hr-HR" sz="2400" dirty="0" smtClean="0"/>
                </a:br>
                <a:r>
                  <a:rPr lang="hr-HR" sz="2400" dirty="0" smtClean="0">
                    <a:latin typeface="Arial Rounded MT Bold" pitchFamily="34" charset="0"/>
                  </a:rPr>
                  <a:t>Tipični zadaci koje pitamo: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 </a:t>
                </a:r>
                <a:r>
                  <a:rPr lang="hr-HR" sz="2400" dirty="0" smtClean="0"/>
                  <a:t/>
                </a:r>
                <a:br>
                  <a:rPr lang="hr-HR" sz="2400" dirty="0" smtClean="0"/>
                </a:br>
                <a:r>
                  <a:rPr lang="hr-HR" sz="2400" dirty="0" smtClean="0">
                    <a:latin typeface="Arial Rounded MT Bold" pitchFamily="34" charset="0"/>
                  </a:rPr>
                  <a:t>1. Riješi kvadratnu jednadžbu...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2. Izračunaj diskriminantu kvadratne jednadžbe i prema tome odredi prirodu     rješenja.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3. Skiciraj graf kvadratne funkcije te mu opiši tijek.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4. Ne rješavajući kvadratnu jednadžbu izračunaj zbroj kvadrata rješenja; zbroj recipročnih vrijednosti rješenja i sl.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5. Izračunaj vrijednost realnog parametra p tako da parabola zadana jednadžbom dira os x i sl.</a:t>
                </a:r>
              </a:p>
              <a:p>
                <a:r>
                  <a:rPr lang="hr-HR" sz="2400" dirty="0" smtClean="0">
                    <a:latin typeface="Arial Rounded MT Bold" pitchFamily="34" charset="0"/>
                  </a:rPr>
                  <a:t>6. Riješi nejednadžbu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b="1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1" i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hr-HR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hr-HR" sz="2400" b="1" i="1">
                            <a:latin typeface="Cambria Math"/>
                          </a:rPr>
                          <m:t>−</m:t>
                        </m:r>
                        <m:r>
                          <a:rPr lang="hr-HR" sz="2400" b="1" i="1">
                            <a:latin typeface="Cambria Math"/>
                          </a:rPr>
                          <m:t>𝟐𝐱</m:t>
                        </m:r>
                        <m:r>
                          <a:rPr lang="hr-HR" sz="2400" b="1" i="1">
                            <a:latin typeface="Cambria Math"/>
                          </a:rPr>
                          <m:t>−</m:t>
                        </m:r>
                        <m:r>
                          <a:rPr lang="hr-HR" sz="2400" b="1" i="1">
                            <a:latin typeface="Cambria Math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hr-HR" sz="2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sz="2400" b="1" i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hr-HR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hr-HR" sz="2400" b="1" i="1">
                            <a:latin typeface="Cambria Math"/>
                          </a:rPr>
                          <m:t>−</m:t>
                        </m:r>
                        <m:r>
                          <a:rPr lang="hr-HR" sz="2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hr-HR" sz="2400" b="1" dirty="0">
                    <a:latin typeface="Arial Rounded MT Bold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b="1">
                        <a:latin typeface="Cambria Math"/>
                      </a:rPr>
                      <m:t>≤</m:t>
                    </m:r>
                    <m:r>
                      <a:rPr lang="hr-HR" sz="2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hr-HR" sz="2400" dirty="0" smtClean="0">
                    <a:latin typeface="Arial Rounded MT Bold" pitchFamily="34" charset="0"/>
                  </a:rPr>
                  <a:t>.</a:t>
                </a:r>
                <a:endParaRPr lang="hr-HR" sz="2400" dirty="0">
                  <a:latin typeface="Arial Rounded MT Bold" pitchFamily="34" charset="0"/>
                </a:endParaRPr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04" y="260648"/>
                <a:ext cx="8476587" cy="5480603"/>
              </a:xfrm>
              <a:prstGeom prst="rect">
                <a:avLst/>
              </a:prstGeom>
              <a:blipFill rotWithShape="1">
                <a:blip r:embed="rId3"/>
                <a:stretch>
                  <a:fillRect l="-1078" t="-890" r="-17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54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379730"/>
                <a:ext cx="8136904" cy="479541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r-HR" sz="2800" dirty="0" smtClean="0">
                    <a:latin typeface="Arial Rounded MT Bold" pitchFamily="34" charset="0"/>
                  </a:rPr>
                  <a:t>Zadaci naglavačke:</a:t>
                </a:r>
                <a:r>
                  <a:rPr lang="hr-HR" sz="2000" dirty="0" smtClean="0">
                    <a:latin typeface="Arial Rounded MT Bold" pitchFamily="34" charset="0"/>
                  </a:rPr>
                  <a:t/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endParaRPr lang="hr-HR" sz="2000" dirty="0" smtClean="0">
                  <a:latin typeface="Arial Rounded MT Bold" pitchFamily="34" charset="0"/>
                </a:endParaRPr>
              </a:p>
              <a:p>
                <a:pPr marL="457200" indent="-457200">
                  <a:buAutoNum type="arabicPeriod"/>
                </a:pPr>
                <a:r>
                  <a:rPr lang="hr-HR" sz="2000" b="1" dirty="0" smtClean="0">
                    <a:latin typeface="Arial Rounded MT Bold" pitchFamily="34" charset="0"/>
                  </a:rPr>
                  <a:t>Napiši jednadžbu neke parabole koja prolazi kroz (0,0).</a:t>
                </a:r>
                <a:endParaRPr lang="hr-HR" sz="2000" b="1" dirty="0">
                  <a:latin typeface="Arial Rounded MT Bold" pitchFamily="34" charset="0"/>
                </a:endParaRPr>
              </a:p>
              <a:p>
                <a:pPr/>
                <a:r>
                  <a:rPr lang="hr-HR" sz="2000" b="1" dirty="0" smtClean="0">
                    <a:latin typeface="Arial Rounded MT Bold" pitchFamily="34" charset="0"/>
                  </a:rPr>
                  <a:t>       Učenici </a:t>
                </a:r>
                <a:r>
                  <a:rPr lang="hr-HR" sz="2000" b="1" dirty="0">
                    <a:latin typeface="Arial Rounded MT Bold" pitchFamily="34" charset="0"/>
                  </a:rPr>
                  <a:t>daju svoja rješenja i zapisuju na ploču:</a:t>
                </a:r>
                <a:br>
                  <a:rPr lang="hr-HR" sz="2000" b="1" dirty="0">
                    <a:latin typeface="Arial Rounded MT Bold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hr-HR" b="1" dirty="0" smtClean="0"/>
                  <a:t/>
                </a:r>
                <a:br>
                  <a:rPr lang="hr-HR" b="1" dirty="0" smtClean="0"/>
                </a:br>
                <a:r>
                  <a:rPr lang="hr-HR" b="1" dirty="0"/>
                  <a:t/>
                </a:r>
                <a:br>
                  <a:rPr lang="hr-HR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</m:t>
                      </m:r>
                      <m:r>
                        <a:rPr lang="hr-HR" b="1" i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r>
                  <a:rPr lang="hr-HR" b="1" dirty="0" smtClean="0"/>
                  <a:t/>
                </a:r>
                <a:br>
                  <a:rPr lang="hr-HR" b="1" dirty="0" smtClean="0"/>
                </a:br>
                <a:r>
                  <a:rPr lang="hr-HR" b="1" dirty="0"/>
                  <a:t/>
                </a:r>
                <a:br>
                  <a:rPr lang="hr-HR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=−</m:t>
                      </m:r>
                      <m:r>
                        <a:rPr lang="hr-HR" b="1" i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b="1" i="0">
                          <a:latin typeface="Cambria Math"/>
                        </a:rPr>
                        <m:t>−</m:t>
                      </m:r>
                      <m:r>
                        <a:rPr lang="hr-HR" b="1" i="0">
                          <a:latin typeface="Cambria Math"/>
                        </a:rPr>
                        <m:t>𝟐𝐱</m:t>
                      </m:r>
                    </m:oMath>
                  </m:oMathPara>
                </a14:m>
                <a:endParaRPr lang="hr-HR" b="1" dirty="0" smtClean="0"/>
              </a:p>
              <a:p>
                <a:pPr/>
                <a:r>
                  <a:rPr lang="hr-HR" b="1" dirty="0"/>
                  <a:t/>
                </a:r>
                <a:br>
                  <a:rPr lang="hr-HR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1" i="0">
                          <a:latin typeface="Cambria Math"/>
                        </a:rPr>
                        <m:t>𝐲</m:t>
                      </m:r>
                      <m:r>
                        <a:rPr lang="hr-HR" b="1" i="0">
                          <a:latin typeface="Cambria Math"/>
                        </a:rPr>
                        <m:t>=</m:t>
                      </m:r>
                      <m:r>
                        <a:rPr lang="hr-HR" b="1" i="0">
                          <a:latin typeface="Cambria Math"/>
                        </a:rPr>
                        <m:t>𝟕</m:t>
                      </m:r>
                      <m:sSup>
                        <m:sSupPr>
                          <m:ctrlPr>
                            <a:rPr lang="hr-HR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1" i="0"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hr-HR" b="1" i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hr-HR" b="1" i="0">
                          <a:latin typeface="Cambria Math"/>
                        </a:rPr>
                        <m:t>+</m:t>
                      </m:r>
                      <m:r>
                        <a:rPr lang="hr-HR" b="1" i="0">
                          <a:latin typeface="Cambria Math"/>
                        </a:rPr>
                        <m:t>𝟓𝐱</m:t>
                      </m:r>
                    </m:oMath>
                  </m:oMathPara>
                </a14:m>
                <a:endParaRPr lang="hr-HR" b="1" dirty="0" smtClean="0"/>
              </a:p>
              <a:p>
                <a:endParaRPr lang="hr-HR" b="1" dirty="0"/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Prof: Što primjećujete?</a:t>
                </a:r>
                <a:br>
                  <a:rPr lang="hr-HR" b="1" dirty="0" smtClean="0">
                    <a:latin typeface="Arial Rounded MT Bold" pitchFamily="34" charset="0"/>
                  </a:rPr>
                </a:br>
                <a:endParaRPr lang="hr-HR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b="1" dirty="0" smtClean="0">
                    <a:latin typeface="Arial Rounded MT Bold" pitchFamily="34" charset="0"/>
                  </a:rPr>
                  <a:t>OU: c=0</a:t>
                </a:r>
                <a:endParaRPr lang="hr-HR" b="1" dirty="0">
                  <a:latin typeface="Arial Rounded MT Bold" pitchFamily="34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79730"/>
                <a:ext cx="8136904" cy="4795415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1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476672"/>
                <a:ext cx="7920880" cy="4858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Kako su dolazili do rješenja?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Najčešće</a:t>
                </a:r>
                <a:r>
                  <a:rPr lang="hr-HR" sz="2000" b="1" dirty="0">
                    <a:latin typeface="Arial Rounded MT Bold" pitchFamily="34" charset="0"/>
                  </a:rPr>
                  <a:t>: Tjeme T(0,0) </a:t>
                </a:r>
                <a:r>
                  <a:rPr lang="hr-HR" sz="2000" b="1" dirty="0" smtClean="0">
                    <a:latin typeface="Arial Rounded MT Bold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/>
                      </a:rPr>
                      <m:t>𝐲</m:t>
                    </m:r>
                    <m:r>
                      <a:rPr lang="hr-HR" sz="2000" b="1" i="0" smtClean="0">
                        <a:latin typeface="Cambria Math"/>
                      </a:rPr>
                      <m:t>=</m:t>
                    </m:r>
                    <m:r>
                      <a:rPr lang="hr-HR" sz="2000" b="1" i="0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1" smtClean="0">
                        <a:latin typeface="Cambria Math"/>
                      </a:rPr>
                      <m:t>,</m:t>
                    </m:r>
                    <m:r>
                      <a:rPr lang="hr-HR" sz="2000" b="1" i="1" smtClean="0">
                        <a:latin typeface="Cambria Math"/>
                      </a:rPr>
                      <m:t>𝒚</m:t>
                    </m:r>
                    <m:r>
                      <a:rPr lang="hr-HR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hr-HR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hr-HR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hr-HR" sz="2000" b="1" i="1" smtClean="0">
                        <a:latin typeface="Cambria Math"/>
                        <a:ea typeface="Cambria Math"/>
                      </a:rPr>
                      <m:t>𝟔</m:t>
                    </m:r>
                    <m:sSup>
                      <m:sSupPr>
                        <m:ctrlPr>
                          <a:rPr lang="hr-HR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p>
                        <m:r>
                          <a:rPr lang="hr-HR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hr-HR" sz="2000" b="1" i="1" dirty="0" smtClean="0">
                  <a:latin typeface="Cambria Math"/>
                  <a:ea typeface="Cambria Math"/>
                </a:endParaRPr>
              </a:p>
              <a:p>
                <a:pPr algn="ctr"/>
                <a:r>
                  <a:rPr lang="hr-HR" sz="2000" b="1" i="1" dirty="0" smtClean="0">
                    <a:latin typeface="Cambria Math"/>
                    <a:ea typeface="Cambria Math"/>
                  </a:rPr>
                  <a:t/>
                </a:r>
                <a:br>
                  <a:rPr lang="hr-HR" sz="2000" b="1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hr-HR" sz="2000" b="1" i="0">
                        <a:latin typeface="Cambria Math"/>
                      </a:rPr>
                      <m:t>𝐲</m:t>
                    </m:r>
                    <m:r>
                      <a:rPr lang="hr-HR" sz="2000" b="1" i="0">
                        <a:latin typeface="Cambria Math"/>
                      </a:rPr>
                      <m:t>=</m:t>
                    </m:r>
                    <m:r>
                      <a:rPr lang="hr-HR" sz="2000" b="1" i="0">
                        <a:latin typeface="Cambria Math"/>
                      </a:rPr>
                      <m:t>𝐚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sz="2000" b="1" i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, a</a:t>
                </a:r>
                <a14:m>
                  <m:oMath xmlns:m="http://schemas.openxmlformats.org/officeDocument/2006/math">
                    <m:r>
                      <a:rPr lang="hr-HR" sz="2000" b="1" i="0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hr-HR" sz="2000" b="1" dirty="0" smtClean="0">
                    <a:latin typeface="Arial Rounded MT Bold" pitchFamily="34" charset="0"/>
                  </a:rPr>
                  <a:t>0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Odaberu dvije različite nultočke  od kojih je jedna  nula :</a:t>
                </a: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  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x</a:t>
                </a:r>
                <a:r>
                  <a:rPr lang="hr-HR" sz="2000" b="1" baseline="-25000" dirty="0" smtClean="0">
                    <a:latin typeface="Arial Rounded MT Bold" pitchFamily="34" charset="0"/>
                  </a:rPr>
                  <a:t>1</a:t>
                </a:r>
                <a:r>
                  <a:rPr lang="hr-HR" sz="2000" b="1" dirty="0" smtClean="0">
                    <a:latin typeface="Arial Rounded MT Bold" pitchFamily="34" charset="0"/>
                  </a:rPr>
                  <a:t>=0</a:t>
                </a:r>
                <a:r>
                  <a:rPr lang="hr-HR" sz="2000" b="1" dirty="0">
                    <a:latin typeface="Arial Rounded MT Bold" pitchFamily="34" charset="0"/>
                  </a:rPr>
                  <a:t>, </a:t>
                </a:r>
                <a:r>
                  <a:rPr lang="hr-HR" sz="2000" b="1" dirty="0" smtClean="0">
                    <a:latin typeface="Arial Rounded MT Bold" pitchFamily="34" charset="0"/>
                  </a:rPr>
                  <a:t>x</a:t>
                </a:r>
                <a:r>
                  <a:rPr lang="hr-HR" sz="2000" b="1" baseline="-25000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=3</a:t>
                </a:r>
              </a:p>
              <a:p>
                <a:pPr algn="ctr"/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y=(x-0</a:t>
                </a:r>
                <a:r>
                  <a:rPr lang="hr-HR" sz="2000" b="1" dirty="0">
                    <a:latin typeface="Arial Rounded MT Bold" pitchFamily="34" charset="0"/>
                  </a:rPr>
                  <a:t>)(x-3</a:t>
                </a:r>
                <a:r>
                  <a:rPr lang="hr-HR" sz="2000" b="1" dirty="0" smtClean="0">
                    <a:latin typeface="Arial Rounded MT Bold" pitchFamily="34" charset="0"/>
                  </a:rPr>
                  <a:t>), y= x</a:t>
                </a:r>
                <a:r>
                  <a:rPr lang="hr-HR" sz="2000" b="1" baseline="30000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-3x</a:t>
                </a:r>
                <a:r>
                  <a:rPr lang="hr-HR" sz="2000" b="1" dirty="0">
                    <a:latin typeface="Arial Rounded MT Bold" pitchFamily="34" charset="0"/>
                  </a:rPr>
                  <a:t/>
                </a:r>
                <a:br>
                  <a:rPr lang="hr-HR" sz="2000" b="1" dirty="0">
                    <a:latin typeface="Arial Rounded MT Bold" pitchFamily="34" charset="0"/>
                  </a:rPr>
                </a:br>
                <a:endParaRPr lang="hr-HR" sz="2000" b="1" dirty="0" smtClean="0">
                  <a:latin typeface="Arial Rounded MT Bold" pitchFamily="34" charset="0"/>
                </a:endParaRP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ILI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pPr algn="ctr"/>
                <a:r>
                  <a:rPr lang="hr-HR" sz="2000" b="1" dirty="0" smtClean="0">
                    <a:latin typeface="Arial Rounded MT Bold" pitchFamily="34" charset="0"/>
                  </a:rPr>
                  <a:t>f(0</a:t>
                </a:r>
                <a:r>
                  <a:rPr lang="hr-HR" sz="2000" b="1" dirty="0">
                    <a:latin typeface="Arial Rounded MT Bold" pitchFamily="34" charset="0"/>
                  </a:rPr>
                  <a:t>)=0 </a:t>
                </a:r>
                <a:r>
                  <a:rPr lang="hr-HR" sz="2000" b="1" dirty="0" smtClean="0">
                    <a:latin typeface="Arial Rounded MT Bold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hr-HR" sz="2000" b="1" i="1">
                        <a:latin typeface="Cambria Math"/>
                      </a:rPr>
                      <m:t>𝟓</m:t>
                    </m:r>
                    <m:r>
                      <a:rPr lang="hr-HR" sz="2000" b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hr-H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hr-HR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1">
                        <a:latin typeface="Cambria Math"/>
                      </a:rPr>
                      <m:t>−</m:t>
                    </m:r>
                    <m:r>
                      <a:rPr lang="hr-HR" sz="2000" b="1" i="1">
                        <a:latin typeface="Cambria Math"/>
                      </a:rPr>
                      <m:t>𝟕</m:t>
                    </m:r>
                    <m:r>
                      <a:rPr lang="hr-HR" sz="2000" b="1">
                        <a:latin typeface="Cambria Math"/>
                      </a:rPr>
                      <m:t>∙</m:t>
                    </m:r>
                    <m:r>
                      <a:rPr lang="hr-HR" sz="2000" b="1" i="1">
                        <a:latin typeface="Cambria Math"/>
                      </a:rPr>
                      <m:t>𝟎</m:t>
                    </m:r>
                    <m:r>
                      <a:rPr lang="hr-HR" sz="2000" b="1">
                        <a:latin typeface="Cambria Math"/>
                      </a:rPr>
                      <m:t>+</m:t>
                    </m:r>
                    <m:r>
                      <a:rPr lang="hr-HR" sz="2000" b="1" i="1">
                        <a:latin typeface="Cambria Math"/>
                      </a:rPr>
                      <m:t>𝐜</m:t>
                    </m:r>
                    <m:r>
                      <a:rPr lang="hr-HR" sz="2000" b="1">
                        <a:latin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</a:rPr>
                      <m:t>𝟎</m:t>
                    </m:r>
                    <m:r>
                      <a:rPr lang="hr-HR" sz="2000" b="1">
                        <a:latin typeface="Cambria Math"/>
                      </a:rPr>
                      <m:t> ⇒</m:t>
                    </m:r>
                    <m:r>
                      <a:rPr lang="hr-HR" sz="2000" b="1" i="1">
                        <a:latin typeface="Cambria Math"/>
                      </a:rPr>
                      <m:t>𝐜</m:t>
                    </m:r>
                    <m:r>
                      <a:rPr lang="hr-HR" sz="2000" b="1">
                        <a:latin typeface="Cambria Math"/>
                      </a:rPr>
                      <m:t>=</m:t>
                    </m:r>
                    <m:r>
                      <a:rPr lang="hr-HR" sz="2000" b="1" i="1">
                        <a:latin typeface="Cambria Math"/>
                      </a:rPr>
                      <m:t>𝟎</m:t>
                    </m:r>
                  </m:oMath>
                </a14:m>
                <a:endParaRPr lang="hr-HR" sz="2000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6672"/>
                <a:ext cx="7920880" cy="4858318"/>
              </a:xfrm>
              <a:prstGeom prst="rect">
                <a:avLst/>
              </a:prstGeom>
              <a:blipFill rotWithShape="1">
                <a:blip r:embed="rId2"/>
                <a:stretch>
                  <a:fillRect l="-847" t="-627" b="-12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78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792088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</a:rPr>
              <a:t>2. Odredi jednadžbu neke parabole koja dira os x.</a:t>
            </a:r>
          </a:p>
          <a:p>
            <a:endParaRPr lang="hr-HR" sz="2000" b="1" dirty="0" smtClean="0">
              <a:latin typeface="Arial Rounded MT Bold" pitchFamily="34" charset="0"/>
            </a:endParaRPr>
          </a:p>
          <a:p>
            <a:r>
              <a:rPr lang="hr-HR" sz="2000" b="1" dirty="0" smtClean="0">
                <a:latin typeface="Arial Rounded MT Bold" pitchFamily="34" charset="0"/>
              </a:rPr>
              <a:t>U: Bilo </a:t>
            </a:r>
            <a:r>
              <a:rPr lang="hr-HR" sz="2000" b="1" dirty="0">
                <a:latin typeface="Arial Rounded MT Bold" pitchFamily="34" charset="0"/>
              </a:rPr>
              <a:t>koju</a:t>
            </a:r>
            <a:r>
              <a:rPr lang="hr-HR" sz="2000" b="1" dirty="0" smtClean="0">
                <a:latin typeface="Arial Rounded MT Bold" pitchFamily="34" charset="0"/>
              </a:rPr>
              <a:t>?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O: Naravno</a:t>
            </a:r>
            <a:r>
              <a:rPr lang="hr-HR" sz="2000" b="1" dirty="0" smtClean="0">
                <a:latin typeface="Arial Rounded MT Bold" pitchFamily="34" charset="0"/>
              </a:rPr>
              <a:t>!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U: Kako ćemo sami smisliti</a:t>
            </a:r>
            <a:r>
              <a:rPr lang="hr-HR" sz="2000" b="1" dirty="0" smtClean="0">
                <a:latin typeface="Arial Rounded MT Bold" pitchFamily="34" charset="0"/>
              </a:rPr>
              <a:t>?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O: Lako, nacrtajte  neku takvu pa će vam sinuti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Nakon minute</a:t>
            </a:r>
            <a:r>
              <a:rPr lang="hr-HR" sz="2000" b="1" dirty="0" smtClean="0">
                <a:latin typeface="Arial Rounded MT Bold" pitchFamily="34" charset="0"/>
              </a:rPr>
              <a:t>.....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U: Ali jedna je nultočka</a:t>
            </a:r>
            <a:r>
              <a:rPr lang="hr-HR" sz="2000" b="1" dirty="0" smtClean="0">
                <a:latin typeface="Arial Rounded MT Bold" pitchFamily="34" charset="0"/>
              </a:rPr>
              <a:t>..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1</a:t>
            </a:r>
            <a:r>
              <a:rPr lang="hr-HR" sz="2000" b="1" dirty="0">
                <a:latin typeface="Arial Rounded MT Bold" pitchFamily="34" charset="0"/>
              </a:rPr>
              <a:t>: Dvostruka ti je pa imaš npr. </a:t>
            </a:r>
            <a:r>
              <a:rPr lang="hr-HR" sz="2000" b="1" dirty="0" smtClean="0">
                <a:latin typeface="Arial Rounded MT Bold" pitchFamily="34" charset="0"/>
              </a:rPr>
              <a:t>y=(x-2</a:t>
            </a:r>
            <a:r>
              <a:rPr lang="hr-HR" sz="2000" b="1" dirty="0">
                <a:latin typeface="Arial Rounded MT Bold" pitchFamily="34" charset="0"/>
              </a:rPr>
              <a:t>)(x-2</a:t>
            </a:r>
            <a:r>
              <a:rPr lang="hr-HR" sz="2000" b="1" dirty="0" smtClean="0">
                <a:latin typeface="Arial Rounded MT Bold" pitchFamily="34" charset="0"/>
              </a:rPr>
              <a:t>)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: Tjeme je na osi x pa je oblika (x,0) npr. (2,0) tj. </a:t>
            </a:r>
            <a:r>
              <a:rPr lang="hr-HR" sz="2000" b="1" dirty="0" smtClean="0">
                <a:latin typeface="Arial Rounded MT Bold" pitchFamily="34" charset="0"/>
              </a:rPr>
              <a:t>y=3(x-2)</a:t>
            </a:r>
            <a:r>
              <a:rPr lang="hr-HR" sz="2000" b="1" baseline="30000" dirty="0" smtClean="0">
                <a:latin typeface="Arial Rounded MT Bold" pitchFamily="34" charset="0"/>
              </a:rPr>
              <a:t>2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b="1" dirty="0">
                <a:latin typeface="Arial Rounded MT Bold" pitchFamily="34" charset="0"/>
              </a:rPr>
              <a:t>U</a:t>
            </a:r>
            <a:r>
              <a:rPr lang="hr-HR" b="1" baseline="-25000" dirty="0">
                <a:latin typeface="Arial Rounded MT Bold" pitchFamily="34" charset="0"/>
              </a:rPr>
              <a:t>3</a:t>
            </a:r>
            <a:r>
              <a:rPr lang="hr-HR" b="1" dirty="0">
                <a:latin typeface="Arial Rounded MT Bold" pitchFamily="34" charset="0"/>
              </a:rPr>
              <a:t>: y=a(x-t)</a:t>
            </a:r>
            <a:r>
              <a:rPr lang="hr-HR" b="1" baseline="30000" dirty="0">
                <a:latin typeface="Arial Rounded MT Bold" pitchFamily="34" charset="0"/>
              </a:rPr>
              <a:t>2</a:t>
            </a:r>
            <a:endParaRPr lang="hr-HR" dirty="0">
              <a:latin typeface="Arial Rounded MT Bold" pitchFamily="34" charset="0"/>
            </a:endParaRPr>
          </a:p>
          <a:p>
            <a:endParaRPr lang="hr-HR" dirty="0"/>
          </a:p>
        </p:txBody>
      </p:sp>
      <p:pic>
        <p:nvPicPr>
          <p:cNvPr id="2050" name="Picture 2" descr="https://encrypted-tbn0.gstatic.com/images?q=tbn:ANd9GcTsjWfLrO76yEsYtvboaWRagyWBO6JFlj17g0PlBO8bTOiESE9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627" y="285908"/>
            <a:ext cx="7848872" cy="1178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latin typeface="Arial Rounded MT Bold" pitchFamily="34" charset="0"/>
              </a:rPr>
              <a:t>3.Odredi </a:t>
            </a:r>
            <a:r>
              <a:rPr lang="hr-HR" sz="2000" b="1" dirty="0">
                <a:latin typeface="Arial Rounded MT Bold" pitchFamily="34" charset="0"/>
              </a:rPr>
              <a:t>jednadžbu neke parabole koja poprima sve pozitivne vrijednosti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endParaRPr lang="hr-HR" sz="2000" b="1" dirty="0" smtClean="0">
              <a:latin typeface="Arial Rounded MT Bold" pitchFamily="34" charset="0"/>
            </a:endParaRPr>
          </a:p>
          <a:p>
            <a:endParaRPr lang="hr-HR" sz="2000" b="1" dirty="0">
              <a:latin typeface="Arial Rounded MT Bold" pitchFamily="34" charset="0"/>
            </a:endParaRPr>
          </a:p>
          <a:p>
            <a:r>
              <a:rPr lang="hr-HR" sz="2000" b="1" dirty="0" smtClean="0">
                <a:latin typeface="Arial Rounded MT Bold" pitchFamily="34" charset="0"/>
              </a:rPr>
              <a:t>Uputa</a:t>
            </a:r>
            <a:r>
              <a:rPr lang="hr-HR" sz="2000" b="1" dirty="0">
                <a:latin typeface="Arial Rounded MT Bold" pitchFamily="34" charset="0"/>
              </a:rPr>
              <a:t>: Nacrtajte neku takvu pa probajte zaključiti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U: Uh, ali takve ne sijeku os x pa ne mogu primijeniti onu formulu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1</a:t>
            </a:r>
            <a:r>
              <a:rPr lang="hr-HR" sz="2000" b="1" dirty="0">
                <a:latin typeface="Arial Rounded MT Bold" pitchFamily="34" charset="0"/>
              </a:rPr>
              <a:t>: Diskriminanta je negativna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U</a:t>
            </a:r>
            <a:r>
              <a:rPr lang="hr-HR" sz="2000" b="1" baseline="-25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: Kak bum to narihtal</a:t>
            </a:r>
            <a:r>
              <a:rPr lang="hr-HR" sz="2000" b="1" dirty="0" smtClean="0">
                <a:latin typeface="Arial Rounded MT Bold" pitchFamily="34" charset="0"/>
              </a:rPr>
              <a:t>?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Prof.: Pa narihtaj, u tome i je stvar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endParaRPr lang="hr-HR" sz="2000" b="1" dirty="0" smtClean="0">
              <a:latin typeface="Arial Rounded MT Bold" pitchFamily="34" charset="0"/>
            </a:endParaRPr>
          </a:p>
          <a:p>
            <a:r>
              <a:rPr lang="hr-HR" sz="2000" b="1" dirty="0" smtClean="0">
                <a:latin typeface="Arial Rounded MT Bold" pitchFamily="34" charset="0"/>
              </a:rPr>
              <a:t>U</a:t>
            </a:r>
            <a:r>
              <a:rPr lang="hr-HR" sz="1100" b="1" dirty="0" smtClean="0">
                <a:latin typeface="Arial Rounded MT Bold" pitchFamily="34" charset="0"/>
              </a:rPr>
              <a:t>3 </a:t>
            </a:r>
            <a:r>
              <a:rPr lang="hr-HR" sz="2000" b="1" dirty="0">
                <a:latin typeface="Arial Rounded MT Bold" pitchFamily="34" charset="0"/>
              </a:rPr>
              <a:t>: Bar znam da je a pozitivan</a:t>
            </a:r>
            <a:r>
              <a:rPr lang="hr-HR" sz="2000" b="1" dirty="0" smtClean="0">
                <a:latin typeface="Arial Rounded MT Bold" pitchFamily="34" charset="0"/>
              </a:rPr>
              <a:t>.</a:t>
            </a:r>
          </a:p>
          <a:p>
            <a:r>
              <a:rPr lang="hr-HR" sz="2000" b="1" dirty="0" smtClean="0">
                <a:latin typeface="Arial Rounded MT Bold" pitchFamily="34" charset="0"/>
              </a:rPr>
              <a:t>Onda </a:t>
            </a:r>
            <a:r>
              <a:rPr lang="hr-HR" sz="2000" b="1" dirty="0">
                <a:latin typeface="Arial Rounded MT Bold" pitchFamily="34" charset="0"/>
              </a:rPr>
              <a:t>je krenulo</a:t>
            </a:r>
            <a:r>
              <a:rPr lang="hr-HR" sz="2000" b="1" dirty="0" smtClean="0">
                <a:latin typeface="Arial Rounded MT Bold" pitchFamily="34" charset="0"/>
              </a:rPr>
              <a:t>.....</a:t>
            </a:r>
          </a:p>
          <a:p>
            <a:r>
              <a:rPr lang="hr-HR" sz="2000" b="1" dirty="0" smtClean="0">
                <a:latin typeface="Arial Rounded MT Bold" pitchFamily="34" charset="0"/>
              </a:rPr>
              <a:t>Učenici </a:t>
            </a:r>
            <a:r>
              <a:rPr lang="hr-HR" sz="2000" b="1" dirty="0">
                <a:latin typeface="Arial Rounded MT Bold" pitchFamily="34" charset="0"/>
              </a:rPr>
              <a:t>zapisuju svoja rješenja na ploču</a:t>
            </a:r>
            <a:r>
              <a:rPr lang="hr-HR" sz="2000" b="1" dirty="0" smtClean="0">
                <a:latin typeface="Arial Rounded MT Bold" pitchFamily="34" charset="0"/>
              </a:rPr>
              <a:t>:</a:t>
            </a:r>
          </a:p>
          <a:p>
            <a:r>
              <a:rPr lang="hr-HR" sz="2000" b="1" dirty="0">
                <a:latin typeface="Arial Rounded MT Bold" pitchFamily="34" charset="0"/>
              </a:rPr>
              <a:t/>
            </a:r>
            <a:br>
              <a:rPr lang="hr-HR" sz="2000" b="1" dirty="0">
                <a:latin typeface="Arial Rounded MT Bold" pitchFamily="34" charset="0"/>
              </a:rPr>
            </a:br>
            <a:r>
              <a:rPr lang="hr-HR" sz="2000" b="1" dirty="0">
                <a:latin typeface="Arial Rounded MT Bold" pitchFamily="34" charset="0"/>
              </a:rPr>
              <a:t>y=2x</a:t>
            </a:r>
            <a:r>
              <a:rPr lang="hr-HR" sz="2000" b="1" baseline="30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-x+1,  y=x</a:t>
            </a:r>
            <a:r>
              <a:rPr lang="hr-HR" sz="2000" b="1" baseline="30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-x+5, y=x</a:t>
            </a:r>
            <a:r>
              <a:rPr lang="hr-HR" sz="2000" b="1" baseline="30000" dirty="0">
                <a:latin typeface="Arial Rounded MT Bold" pitchFamily="34" charset="0"/>
              </a:rPr>
              <a:t>2</a:t>
            </a:r>
            <a:r>
              <a:rPr lang="hr-HR" sz="2000" b="1" dirty="0">
                <a:latin typeface="Arial Rounded MT Bold" pitchFamily="34" charset="0"/>
              </a:rPr>
              <a:t>+10, </a:t>
            </a:r>
            <a:r>
              <a:rPr lang="hr-HR" sz="2000" b="1" dirty="0" smtClean="0">
                <a:latin typeface="Arial Rounded MT Bold" pitchFamily="34" charset="0"/>
              </a:rPr>
              <a:t>y=3x</a:t>
            </a:r>
            <a:r>
              <a:rPr lang="hr-HR" sz="2000" b="1" baseline="30000" dirty="0" smtClean="0">
                <a:latin typeface="Arial Rounded MT Bold" pitchFamily="34" charset="0"/>
              </a:rPr>
              <a:t>2</a:t>
            </a:r>
            <a:r>
              <a:rPr lang="hr-HR" sz="2000" b="1" dirty="0" smtClean="0">
                <a:latin typeface="Arial Rounded MT Bold" pitchFamily="34" charset="0"/>
              </a:rPr>
              <a:t>+x+4.......</a:t>
            </a:r>
            <a:endParaRPr lang="hr-HR" sz="2000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endParaRPr lang="hr-HR" b="1" dirty="0" smtClean="0">
              <a:latin typeface="Arial Rounded MT Bold" pitchFamily="34" charset="0"/>
            </a:endParaRPr>
          </a:p>
          <a:p>
            <a:endParaRPr lang="hr-HR" b="1" dirty="0">
              <a:latin typeface="Arial Rounded MT Bold" pitchFamily="34" charset="0"/>
            </a:endParaRPr>
          </a:p>
          <a:p>
            <a:r>
              <a:rPr lang="hr-HR" b="1" dirty="0">
                <a:latin typeface="Arial Rounded MT Bold" pitchFamily="34" charset="0"/>
              </a:rPr>
              <a:t/>
            </a:r>
            <a:br>
              <a:rPr lang="hr-HR" b="1" dirty="0">
                <a:latin typeface="Arial Rounded MT Bold" pitchFamily="34" charset="0"/>
              </a:rPr>
            </a:br>
            <a:endParaRPr lang="hr-HR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648" y="4581128"/>
            <a:ext cx="1260140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2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548680"/>
                <a:ext cx="8064896" cy="5947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000" b="1" dirty="0" smtClean="0">
                    <a:latin typeface="Arial Rounded MT Bold" pitchFamily="34" charset="0"/>
                  </a:rPr>
                  <a:t>Prof: Da li smo mogli koristiti y=a(x-x</a:t>
                </a:r>
                <a:r>
                  <a:rPr lang="hr-HR" sz="800" b="1" dirty="0" smtClean="0">
                    <a:latin typeface="Arial Rounded MT Bold" pitchFamily="34" charset="0"/>
                  </a:rPr>
                  <a:t>1</a:t>
                </a:r>
                <a:r>
                  <a:rPr lang="hr-HR" sz="2000" b="1" dirty="0" smtClean="0">
                    <a:latin typeface="Arial Rounded MT Bold" pitchFamily="34" charset="0"/>
                  </a:rPr>
                  <a:t>)(x-x</a:t>
                </a:r>
                <a:r>
                  <a:rPr lang="hr-HR" sz="800" b="1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)?</a:t>
                </a:r>
              </a:p>
              <a:p>
                <a:endParaRPr lang="hr-HR" sz="2000" b="1" dirty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OU1: Nismo jer nema nultočki.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Prof: Kakvih nultočki nema?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OU2: Aha, realnih. Pa mogli bi zadati onda dva kompleksna broja i uvrstiti u formulu.</a:t>
                </a: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/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Prof: Probajte tako riješiti!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Učenik na ploči:  x</a:t>
                </a:r>
                <a:r>
                  <a:rPr lang="hr-HR" sz="800" b="1" dirty="0" smtClean="0">
                    <a:latin typeface="Arial Rounded MT Bold" pitchFamily="34" charset="0"/>
                  </a:rPr>
                  <a:t>1</a:t>
                </a:r>
                <a:r>
                  <a:rPr lang="hr-HR" sz="2000" b="1" dirty="0" smtClean="0">
                    <a:latin typeface="Arial Rounded MT Bold" pitchFamily="34" charset="0"/>
                  </a:rPr>
                  <a:t>=2i, x</a:t>
                </a:r>
                <a:r>
                  <a:rPr lang="hr-HR" sz="800" b="1" dirty="0" smtClean="0">
                    <a:latin typeface="Arial Rounded MT Bold" pitchFamily="34" charset="0"/>
                  </a:rPr>
                  <a:t>2</a:t>
                </a:r>
                <a:r>
                  <a:rPr lang="hr-HR" sz="2000" b="1" dirty="0" smtClean="0">
                    <a:latin typeface="Arial Rounded MT Bold" pitchFamily="34" charset="0"/>
                  </a:rPr>
                  <a:t>=3i </a:t>
                </a:r>
                <a:br>
                  <a:rPr lang="hr-HR" sz="2000" b="1" dirty="0" smtClean="0">
                    <a:latin typeface="Arial Rounded MT Bold" pitchFamily="34" charset="0"/>
                  </a:rPr>
                </a:br>
                <a:r>
                  <a:rPr lang="hr-HR" sz="2000" b="1" dirty="0" smtClean="0">
                    <a:latin typeface="Arial Rounded MT Bold" pitchFamily="34" charset="0"/>
                  </a:rPr>
                  <a:t>                      y=(x-2i)(x-3i)=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sz="2000" b="1" i="0" smtClean="0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hr-HR" sz="2000" b="1" i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𝟓𝐱𝐢</m:t>
                    </m:r>
                    <m:r>
                      <a:rPr lang="hr-HR" sz="2000" b="1" i="0" smtClean="0">
                        <a:latin typeface="Cambria Math"/>
                      </a:rPr>
                      <m:t>−</m:t>
                    </m:r>
                    <m:r>
                      <a:rPr lang="hr-HR" sz="2000" b="1" i="0" smtClean="0">
                        <a:latin typeface="Cambria Math"/>
                      </a:rPr>
                      <m:t>𝟔</m:t>
                    </m:r>
                  </m:oMath>
                </a14:m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Komentar: Pa tu na kraju imamo i.Takve nismo radili???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Prof: U čemu je štos?</a:t>
                </a:r>
              </a:p>
              <a:p>
                <a:endParaRPr lang="hr-HR" sz="2000" b="1" dirty="0" smtClean="0">
                  <a:latin typeface="Arial Rounded MT Bold" pitchFamily="34" charset="0"/>
                </a:endParaRPr>
              </a:p>
              <a:p>
                <a:r>
                  <a:rPr lang="hr-HR" sz="2000" b="1" dirty="0" smtClean="0">
                    <a:latin typeface="Arial Rounded MT Bold" pitchFamily="34" charset="0"/>
                  </a:rPr>
                  <a:t>OU: Pa moraju biti zadani kompleksno konjugirani brojevi.</a:t>
                </a:r>
                <a:r>
                  <a:rPr lang="hr-HR" sz="2000" dirty="0" smtClean="0">
                    <a:latin typeface="Arial Rounded MT Bold" pitchFamily="34" charset="0"/>
                  </a:rPr>
                  <a:t/>
                </a:r>
                <a:br>
                  <a:rPr lang="hr-HR" sz="2000" dirty="0" smtClean="0">
                    <a:latin typeface="Arial Rounded MT Bold" pitchFamily="34" charset="0"/>
                  </a:rPr>
                </a:br>
                <a:endParaRPr lang="hr-HR" sz="2000" dirty="0"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48680"/>
                <a:ext cx="8064896" cy="5947077"/>
              </a:xfrm>
              <a:prstGeom prst="rect">
                <a:avLst/>
              </a:prstGeom>
              <a:blipFill rotWithShape="1">
                <a:blip r:embed="rId2"/>
                <a:stretch>
                  <a:fillRect l="-831" t="-512" r="-128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2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ind_2469_slide">
  <a:themeElements>
    <a:clrScheme name="Office Theme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7878"/>
      </a:accent1>
      <a:accent2>
        <a:srgbClr val="FF8F8F"/>
      </a:accent2>
      <a:accent3>
        <a:srgbClr val="CACACA"/>
      </a:accent3>
      <a:accent4>
        <a:srgbClr val="DADADA"/>
      </a:accent4>
      <a:accent5>
        <a:srgbClr val="FFBEBE"/>
      </a:accent5>
      <a:accent6>
        <a:srgbClr val="E78181"/>
      </a:accent6>
      <a:hlink>
        <a:srgbClr val="FFA4A4"/>
      </a:hlink>
      <a:folHlink>
        <a:srgbClr val="FFD1D1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333333"/>
      </a:dk1>
      <a:lt1>
        <a:srgbClr val="FFFFFF"/>
      </a:lt1>
      <a:dk2>
        <a:srgbClr val="999999"/>
      </a:dk2>
      <a:lt2>
        <a:srgbClr val="FFFFFF"/>
      </a:lt2>
      <a:accent1>
        <a:srgbClr val="FF7878"/>
      </a:accent1>
      <a:accent2>
        <a:srgbClr val="FF8F8F"/>
      </a:accent2>
      <a:accent3>
        <a:srgbClr val="CACACA"/>
      </a:accent3>
      <a:accent4>
        <a:srgbClr val="DADADA"/>
      </a:accent4>
      <a:accent5>
        <a:srgbClr val="FFBEBE"/>
      </a:accent5>
      <a:accent6>
        <a:srgbClr val="E78181"/>
      </a:accent6>
      <a:hlink>
        <a:srgbClr val="FFA4A4"/>
      </a:hlink>
      <a:folHlink>
        <a:srgbClr val="FFD1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7878"/>
        </a:accent1>
        <a:accent2>
          <a:srgbClr val="FF8F8F"/>
        </a:accent2>
        <a:accent3>
          <a:srgbClr val="CACACA"/>
        </a:accent3>
        <a:accent4>
          <a:srgbClr val="DADADA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4D9"/>
        </a:accent1>
        <a:accent2>
          <a:srgbClr val="FFA66B"/>
        </a:accent2>
        <a:accent3>
          <a:srgbClr val="CACACA"/>
        </a:accent3>
        <a:accent4>
          <a:srgbClr val="DADADA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65CDF0"/>
        </a:accent1>
        <a:accent2>
          <a:srgbClr val="FF9999"/>
        </a:accent2>
        <a:accent3>
          <a:srgbClr val="CACACA"/>
        </a:accent3>
        <a:accent4>
          <a:srgbClr val="DADADA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A3A3"/>
        </a:accent1>
        <a:accent2>
          <a:srgbClr val="FFD943"/>
        </a:accent2>
        <a:accent3>
          <a:srgbClr val="CACACA"/>
        </a:accent3>
        <a:accent4>
          <a:srgbClr val="DADADA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2EF3D"/>
        </a:accent1>
        <a:accent2>
          <a:srgbClr val="F2DA3D"/>
        </a:accent2>
        <a:accent3>
          <a:srgbClr val="CACACA"/>
        </a:accent3>
        <a:accent4>
          <a:srgbClr val="DADADA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D640"/>
        </a:accent1>
        <a:accent2>
          <a:srgbClr val="D1FA4B"/>
        </a:accent2>
        <a:accent3>
          <a:srgbClr val="CACACA"/>
        </a:accent3>
        <a:accent4>
          <a:srgbClr val="DADADA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CEC"/>
        </a:accent1>
        <a:accent2>
          <a:srgbClr val="EBE86A"/>
        </a:accent2>
        <a:accent3>
          <a:srgbClr val="CACACA"/>
        </a:accent3>
        <a:accent4>
          <a:srgbClr val="DADADA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C8A6"/>
        </a:accent1>
        <a:accent2>
          <a:srgbClr val="9AE2ED"/>
        </a:accent2>
        <a:accent3>
          <a:srgbClr val="CACACA"/>
        </a:accent3>
        <a:accent4>
          <a:srgbClr val="DADADA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98ED5F"/>
        </a:accent1>
        <a:accent2>
          <a:srgbClr val="D1EB5E"/>
        </a:accent2>
        <a:accent3>
          <a:srgbClr val="CACACA"/>
        </a:accent3>
        <a:accent4>
          <a:srgbClr val="DADADA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D1EB5E"/>
        </a:accent1>
        <a:accent2>
          <a:srgbClr val="8DE0F7"/>
        </a:accent2>
        <a:accent3>
          <a:srgbClr val="CACACA"/>
        </a:accent3>
        <a:accent4>
          <a:srgbClr val="DADADA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C4A6"/>
        </a:accent1>
        <a:accent2>
          <a:srgbClr val="CDCCFF"/>
        </a:accent2>
        <a:accent3>
          <a:srgbClr val="CACACA"/>
        </a:accent3>
        <a:accent4>
          <a:srgbClr val="DADADA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7D4D8"/>
        </a:accent1>
        <a:accent2>
          <a:srgbClr val="EBD68B"/>
        </a:accent2>
        <a:accent3>
          <a:srgbClr val="CACACA"/>
        </a:accent3>
        <a:accent4>
          <a:srgbClr val="DADADA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0BBEE6"/>
        </a:accent1>
        <a:accent2>
          <a:srgbClr val="30CFF2"/>
        </a:accent2>
        <a:accent3>
          <a:srgbClr val="CACACA"/>
        </a:accent3>
        <a:accent4>
          <a:srgbClr val="DADADA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8CBEFF"/>
        </a:accent1>
        <a:accent2>
          <a:srgbClr val="8DE68A"/>
        </a:accent2>
        <a:accent3>
          <a:srgbClr val="CACACA"/>
        </a:accent3>
        <a:accent4>
          <a:srgbClr val="DADADA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999B"/>
        </a:accent1>
        <a:accent2>
          <a:srgbClr val="61D8F2"/>
        </a:accent2>
        <a:accent3>
          <a:srgbClr val="CACACA"/>
        </a:accent3>
        <a:accent4>
          <a:srgbClr val="DADADA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333333"/>
        </a:dk1>
        <a:lt1>
          <a:srgbClr val="FFFFFF"/>
        </a:lt1>
        <a:dk2>
          <a:srgbClr val="999999"/>
        </a:dk2>
        <a:lt2>
          <a:srgbClr val="FFFFFF"/>
        </a:lt2>
        <a:accent1>
          <a:srgbClr val="FFB080"/>
        </a:accent1>
        <a:accent2>
          <a:srgbClr val="E3B2FF"/>
        </a:accent2>
        <a:accent3>
          <a:srgbClr val="CACACA"/>
        </a:accent3>
        <a:accent4>
          <a:srgbClr val="DADADA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7878"/>
        </a:accent1>
        <a:accent2>
          <a:srgbClr val="FF8F8F"/>
        </a:accent2>
        <a:accent3>
          <a:srgbClr val="FFFFFF"/>
        </a:accent3>
        <a:accent4>
          <a:srgbClr val="000000"/>
        </a:accent4>
        <a:accent5>
          <a:srgbClr val="FFBEBE"/>
        </a:accent5>
        <a:accent6>
          <a:srgbClr val="E78181"/>
        </a:accent6>
        <a:hlink>
          <a:srgbClr val="FFA4A4"/>
        </a:hlink>
        <a:folHlink>
          <a:srgbClr val="FFD1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4D9"/>
        </a:accent1>
        <a:accent2>
          <a:srgbClr val="FFA66B"/>
        </a:accent2>
        <a:accent3>
          <a:srgbClr val="FFFFFF"/>
        </a:accent3>
        <a:accent4>
          <a:srgbClr val="000000"/>
        </a:accent4>
        <a:accent5>
          <a:srgbClr val="FFCFE9"/>
        </a:accent5>
        <a:accent6>
          <a:srgbClr val="E79660"/>
        </a:accent6>
        <a:hlink>
          <a:srgbClr val="FFB5B5"/>
        </a:hlink>
        <a:folHlink>
          <a:srgbClr val="FFE6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65CDF0"/>
        </a:accent1>
        <a:accent2>
          <a:srgbClr val="FF9999"/>
        </a:accent2>
        <a:accent3>
          <a:srgbClr val="FFFFFF"/>
        </a:accent3>
        <a:accent4>
          <a:srgbClr val="000000"/>
        </a:accent4>
        <a:accent5>
          <a:srgbClr val="B8E3F6"/>
        </a:accent5>
        <a:accent6>
          <a:srgbClr val="E78A8A"/>
        </a:accent6>
        <a:hlink>
          <a:srgbClr val="D6F37D"/>
        </a:hlink>
        <a:folHlink>
          <a:srgbClr val="B8D5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3A3"/>
        </a:accent1>
        <a:accent2>
          <a:srgbClr val="FFD943"/>
        </a:accent2>
        <a:accent3>
          <a:srgbClr val="FFFFFF"/>
        </a:accent3>
        <a:accent4>
          <a:srgbClr val="000000"/>
        </a:accent4>
        <a:accent5>
          <a:srgbClr val="FFCECE"/>
        </a:accent5>
        <a:accent6>
          <a:srgbClr val="E7C43C"/>
        </a:accent6>
        <a:hlink>
          <a:srgbClr val="D2C9FF"/>
        </a:hlink>
        <a:folHlink>
          <a:srgbClr val="97ED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2EF3D"/>
        </a:accent1>
        <a:accent2>
          <a:srgbClr val="F2DA3D"/>
        </a:accent2>
        <a:accent3>
          <a:srgbClr val="FFFFFF"/>
        </a:accent3>
        <a:accent4>
          <a:srgbClr val="000000"/>
        </a:accent4>
        <a:accent5>
          <a:srgbClr val="F7F6AF"/>
        </a:accent5>
        <a:accent6>
          <a:srgbClr val="DBC536"/>
        </a:accent6>
        <a:hlink>
          <a:srgbClr val="E1E65C"/>
        </a:hlink>
        <a:folHlink>
          <a:srgbClr val="FFEA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640"/>
        </a:accent1>
        <a:accent2>
          <a:srgbClr val="D1FA4B"/>
        </a:accent2>
        <a:accent3>
          <a:srgbClr val="FFFFFF"/>
        </a:accent3>
        <a:accent4>
          <a:srgbClr val="000000"/>
        </a:accent4>
        <a:accent5>
          <a:srgbClr val="FFE8AF"/>
        </a:accent5>
        <a:accent6>
          <a:srgbClr val="BDE343"/>
        </a:accent6>
        <a:hlink>
          <a:srgbClr val="FFFD99"/>
        </a:hlink>
        <a:folHlink>
          <a:srgbClr val="DBFF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3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CEC"/>
        </a:accent1>
        <a:accent2>
          <a:srgbClr val="EBE86A"/>
        </a:accent2>
        <a:accent3>
          <a:srgbClr val="FFFFFF"/>
        </a:accent3>
        <a:accent4>
          <a:srgbClr val="000000"/>
        </a:accent4>
        <a:accent5>
          <a:srgbClr val="FFE2F4"/>
        </a:accent5>
        <a:accent6>
          <a:srgbClr val="D5D25F"/>
        </a:accent6>
        <a:hlink>
          <a:srgbClr val="FFDDD1"/>
        </a:hlink>
        <a:folHlink>
          <a:srgbClr val="D2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4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C8A6"/>
        </a:accent1>
        <a:accent2>
          <a:srgbClr val="9AE2ED"/>
        </a:accent2>
        <a:accent3>
          <a:srgbClr val="FFFFFF"/>
        </a:accent3>
        <a:accent4>
          <a:srgbClr val="000000"/>
        </a:accent4>
        <a:accent5>
          <a:srgbClr val="FFE0D0"/>
        </a:accent5>
        <a:accent6>
          <a:srgbClr val="8BCDD7"/>
        </a:accent6>
        <a:hlink>
          <a:srgbClr val="F1D9FF"/>
        </a:hlink>
        <a:folHlink>
          <a:srgbClr val="F2F1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8ED5F"/>
        </a:accent1>
        <a:accent2>
          <a:srgbClr val="D1EB5E"/>
        </a:accent2>
        <a:accent3>
          <a:srgbClr val="FFFFFF"/>
        </a:accent3>
        <a:accent4>
          <a:srgbClr val="000000"/>
        </a:accent4>
        <a:accent5>
          <a:srgbClr val="CAF4B6"/>
        </a:accent5>
        <a:accent6>
          <a:srgbClr val="BDD554"/>
        </a:accent6>
        <a:hlink>
          <a:srgbClr val="C7EBB0"/>
        </a:hlink>
        <a:folHlink>
          <a:srgbClr val="E9F5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1EB5E"/>
        </a:accent1>
        <a:accent2>
          <a:srgbClr val="8DE0F7"/>
        </a:accent2>
        <a:accent3>
          <a:srgbClr val="FFFFFF"/>
        </a:accent3>
        <a:accent4>
          <a:srgbClr val="000000"/>
        </a:accent4>
        <a:accent5>
          <a:srgbClr val="E5F3B6"/>
        </a:accent5>
        <a:accent6>
          <a:srgbClr val="7FCBE0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C4A6"/>
        </a:accent1>
        <a:accent2>
          <a:srgbClr val="CDCCFF"/>
        </a:accent2>
        <a:accent3>
          <a:srgbClr val="FFFFFF"/>
        </a:accent3>
        <a:accent4>
          <a:srgbClr val="000000"/>
        </a:accent4>
        <a:accent5>
          <a:srgbClr val="FADED0"/>
        </a:accent5>
        <a:accent6>
          <a:srgbClr val="BAB9E7"/>
        </a:accent6>
        <a:hlink>
          <a:srgbClr val="CFF3B7"/>
        </a:hlink>
        <a:folHlink>
          <a:srgbClr val="F8ED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7D4D8"/>
        </a:accent1>
        <a:accent2>
          <a:srgbClr val="EBD68B"/>
        </a:accent2>
        <a:accent3>
          <a:srgbClr val="FFFFFF"/>
        </a:accent3>
        <a:accent4>
          <a:srgbClr val="000000"/>
        </a:accent4>
        <a:accent5>
          <a:srgbClr val="FAE6E9"/>
        </a:accent5>
        <a:accent6>
          <a:srgbClr val="D5C27D"/>
        </a:accent6>
        <a:hlink>
          <a:srgbClr val="DFF8CD"/>
        </a:hlink>
        <a:folHlink>
          <a:srgbClr val="DDDDF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9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0BBEE6"/>
        </a:accent1>
        <a:accent2>
          <a:srgbClr val="30CFF2"/>
        </a:accent2>
        <a:accent3>
          <a:srgbClr val="FFFFFF"/>
        </a:accent3>
        <a:accent4>
          <a:srgbClr val="000000"/>
        </a:accent4>
        <a:accent5>
          <a:srgbClr val="AADBF0"/>
        </a:accent5>
        <a:accent6>
          <a:srgbClr val="2ABBDB"/>
        </a:accent6>
        <a:hlink>
          <a:srgbClr val="4BDAFA"/>
        </a:hlink>
        <a:folHlink>
          <a:srgbClr val="87E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0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BEFF"/>
        </a:accent1>
        <a:accent2>
          <a:srgbClr val="8DE68A"/>
        </a:accent2>
        <a:accent3>
          <a:srgbClr val="FFFFFF"/>
        </a:accent3>
        <a:accent4>
          <a:srgbClr val="000000"/>
        </a:accent4>
        <a:accent5>
          <a:srgbClr val="C5DBFF"/>
        </a:accent5>
        <a:accent6>
          <a:srgbClr val="7FD07D"/>
        </a:accent6>
        <a:hlink>
          <a:srgbClr val="4DDEFF"/>
        </a:hlink>
        <a:folHlink>
          <a:srgbClr val="D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999B"/>
        </a:accent1>
        <a:accent2>
          <a:srgbClr val="61D8F2"/>
        </a:accent2>
        <a:accent3>
          <a:srgbClr val="FFFFFF"/>
        </a:accent3>
        <a:accent4>
          <a:srgbClr val="000000"/>
        </a:accent4>
        <a:accent5>
          <a:srgbClr val="FFCACB"/>
        </a:accent5>
        <a:accent6>
          <a:srgbClr val="57C4DB"/>
        </a:accent6>
        <a:hlink>
          <a:srgbClr val="FFDAA6"/>
        </a:hlink>
        <a:folHlink>
          <a:srgbClr val="FFCC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2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080"/>
        </a:accent1>
        <a:accent2>
          <a:srgbClr val="E3B2FF"/>
        </a:accent2>
        <a:accent3>
          <a:srgbClr val="FFFFFF"/>
        </a:accent3>
        <a:accent4>
          <a:srgbClr val="000000"/>
        </a:accent4>
        <a:accent5>
          <a:srgbClr val="FFD4C0"/>
        </a:accent5>
        <a:accent6>
          <a:srgbClr val="CEA1E7"/>
        </a:accent6>
        <a:hlink>
          <a:srgbClr val="E6E345"/>
        </a:hlink>
        <a:folHlink>
          <a:srgbClr val="4DDE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nd_2469_slide">
  <a:themeElements>
    <a:clrScheme name="Office Theme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99FFFF"/>
      </a:lt1>
      <a:dk2>
        <a:srgbClr val="000000"/>
      </a:dk2>
      <a:lt2>
        <a:srgbClr val="B2B2B2"/>
      </a:lt2>
      <a:accent1>
        <a:srgbClr val="3A6EA6"/>
      </a:accent1>
      <a:accent2>
        <a:srgbClr val="47873D"/>
      </a:accent2>
      <a:accent3>
        <a:srgbClr val="CAFFFF"/>
      </a:accent3>
      <a:accent4>
        <a:srgbClr val="000000"/>
      </a:accent4>
      <a:accent5>
        <a:srgbClr val="AEBAD0"/>
      </a:accent5>
      <a:accent6>
        <a:srgbClr val="3F7A36"/>
      </a:accent6>
      <a:hlink>
        <a:srgbClr val="535087"/>
      </a:hlink>
      <a:folHlink>
        <a:srgbClr val="006B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CA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CA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CA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CA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7A8C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6E7E"/>
        </a:accent6>
        <a:hlink>
          <a:srgbClr val="007373"/>
        </a:hlink>
        <a:folHlink>
          <a:srgbClr val="006C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A6EA6"/>
        </a:accent1>
        <a:accent2>
          <a:srgbClr val="47873D"/>
        </a:accent2>
        <a:accent3>
          <a:srgbClr val="FFFFFF"/>
        </a:accent3>
        <a:accent4>
          <a:srgbClr val="000000"/>
        </a:accent4>
        <a:accent5>
          <a:srgbClr val="AEBAD0"/>
        </a:accent5>
        <a:accent6>
          <a:srgbClr val="3F7A36"/>
        </a:accent6>
        <a:hlink>
          <a:srgbClr val="535087"/>
        </a:hlink>
        <a:folHlink>
          <a:srgbClr val="006B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6838"/>
        </a:accent1>
        <a:accent2>
          <a:srgbClr val="007A7A"/>
        </a:accent2>
        <a:accent3>
          <a:srgbClr val="FFFFFF"/>
        </a:accent3>
        <a:accent4>
          <a:srgbClr val="000000"/>
        </a:accent4>
        <a:accent5>
          <a:srgbClr val="C5B9AE"/>
        </a:accent5>
        <a:accent6>
          <a:srgbClr val="006E6E"/>
        </a:accent6>
        <a:hlink>
          <a:srgbClr val="8C3F43"/>
        </a:hlink>
        <a:folHlink>
          <a:srgbClr val="8039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39"/>
        </a:accent1>
        <a:accent2>
          <a:srgbClr val="8C5438"/>
        </a:accent2>
        <a:accent3>
          <a:srgbClr val="FFFFFF"/>
        </a:accent3>
        <a:accent4>
          <a:srgbClr val="000000"/>
        </a:accent4>
        <a:accent5>
          <a:srgbClr val="C0BFAE"/>
        </a:accent5>
        <a:accent6>
          <a:srgbClr val="7E4B32"/>
        </a:accent6>
        <a:hlink>
          <a:srgbClr val="006E6E"/>
        </a:hlink>
        <a:folHlink>
          <a:srgbClr val="674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ind_2469_slide</Template>
  <TotalTime>1518</TotalTime>
  <Words>929</Words>
  <Application>Microsoft Office PowerPoint</Application>
  <PresentationFormat>On-screen Show (4:3)</PresentationFormat>
  <Paragraphs>308</Paragraphs>
  <Slides>38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ind_2469_slide</vt:lpstr>
      <vt:lpstr>1_Default Design</vt:lpstr>
      <vt:lpstr>Custom Design</vt:lpstr>
      <vt:lpstr>2_Default Design</vt:lpstr>
      <vt:lpstr>1_ind_2469_slide</vt:lpstr>
      <vt:lpstr>3_Default Design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Profesor</dc:creator>
  <cp:lastModifiedBy>Profesor</cp:lastModifiedBy>
  <cp:revision>198</cp:revision>
  <dcterms:created xsi:type="dcterms:W3CDTF">2012-08-20T15:49:37Z</dcterms:created>
  <dcterms:modified xsi:type="dcterms:W3CDTF">2013-08-05T10:25:06Z</dcterms:modified>
</cp:coreProperties>
</file>