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83" r:id="rId16"/>
    <p:sldId id="287" r:id="rId17"/>
    <p:sldId id="28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6" r:id="rId27"/>
    <p:sldId id="285" r:id="rId28"/>
    <p:sldId id="278" r:id="rId29"/>
    <p:sldId id="279" r:id="rId30"/>
    <p:sldId id="280" r:id="rId31"/>
    <p:sldId id="281" r:id="rId32"/>
    <p:sldId id="282" r:id="rId3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99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12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996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61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4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962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315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3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027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599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17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5E9730-1C91-426F-AA87-63DF5ED03D62}" type="datetimeFigureOut">
              <a:rPr lang="hr-HR" smtClean="0"/>
              <a:pPr/>
              <a:t>20.7.2018.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46ABBF0-9C9A-433A-B13E-67ABD43BB03E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0051" y="2751947"/>
            <a:ext cx="10058400" cy="1465489"/>
          </a:xfrm>
        </p:spPr>
        <p:txBody>
          <a:bodyPr>
            <a:noAutofit/>
          </a:bodyPr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SREDNJA ŠKOLA ZLATAR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0051" y="4660894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hr-H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REZULTATI NATJECANJA 2017./2018.</a:t>
            </a:r>
            <a:endParaRPr lang="hr-HR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3929" y="242595"/>
            <a:ext cx="2532164" cy="250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4328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Geografija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68705"/>
              </p:ext>
            </p:extLst>
          </p:nvPr>
        </p:nvGraphicFramePr>
        <p:xfrm>
          <a:off x="1096963" y="1846263"/>
          <a:ext cx="100584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Jadranka </a:t>
                      </a:r>
                      <a:r>
                        <a:rPr lang="hr-HR" dirty="0" err="1" smtClean="0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Dražen Ljubić,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Dorotea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Lesičar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Davorka </a:t>
                      </a:r>
                      <a:r>
                        <a:rPr lang="hr-HR" i="1" dirty="0" err="1" smtClean="0"/>
                        <a:t>Pelko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Filip Čukman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</a:t>
                      </a:r>
                      <a:r>
                        <a:rPr lang="hr-HR" b="1" baseline="0" dirty="0" smtClean="0"/>
                        <a:t> mj</a:t>
                      </a:r>
                      <a:r>
                        <a:rPr lang="hr-HR" b="1" dirty="0" smtClean="0"/>
                        <a:t>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12. mjesto</a:t>
                      </a:r>
                      <a:endParaRPr lang="hr-H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Andro </a:t>
                      </a:r>
                      <a:r>
                        <a:rPr lang="hr-HR" dirty="0" err="1" smtClean="0"/>
                        <a:t>Klancir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Luka </a:t>
                      </a:r>
                      <a:r>
                        <a:rPr lang="hr-HR" dirty="0" err="1" smtClean="0"/>
                        <a:t>Mrkoci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Antonija Latin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Martin </a:t>
                      </a:r>
                      <a:r>
                        <a:rPr lang="hr-HR" dirty="0" err="1" smtClean="0"/>
                        <a:t>Benković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Lana </a:t>
                      </a:r>
                      <a:r>
                        <a:rPr lang="hr-HR" dirty="0" err="1" smtClean="0"/>
                        <a:t>Hubak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76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87634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Povijest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462781"/>
              </p:ext>
            </p:extLst>
          </p:nvPr>
        </p:nvGraphicFramePr>
        <p:xfrm>
          <a:off x="1096963" y="1846263"/>
          <a:ext cx="100584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Jurica Kunić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Dražen</a:t>
                      </a:r>
                      <a:r>
                        <a:rPr lang="hr-HR" i="1" baseline="0" dirty="0" smtClean="0"/>
                        <a:t> Ljubić, prof.</a:t>
                      </a:r>
                      <a:endParaRPr lang="hr-HR" i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Andro </a:t>
                      </a:r>
                      <a:r>
                        <a:rPr lang="hr-HR" dirty="0" err="1" smtClean="0"/>
                        <a:t>Klancir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Snježana </a:t>
                      </a:r>
                      <a:r>
                        <a:rPr lang="hr-HR" i="1" dirty="0" err="1" smtClean="0"/>
                        <a:t>Švljek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 istraživačkih</a:t>
                      </a:r>
                      <a:r>
                        <a:rPr lang="hr-HR" b="1" i="1" baseline="0" dirty="0" smtClean="0"/>
                        <a:t> radova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</a:t>
                      </a:r>
                      <a:r>
                        <a:rPr lang="hr-HR" dirty="0" err="1" smtClean="0"/>
                        <a:t>Ožvald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hr-HR" dirty="0" smtClean="0"/>
                        <a:t>Rad pod temom </a:t>
                      </a:r>
                      <a:r>
                        <a:rPr lang="hr-HR" b="1" dirty="0" smtClean="0"/>
                        <a:t>„Hrvatski sokol u Zlataru”</a:t>
                      </a:r>
                      <a:endParaRPr lang="hr-H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10.</a:t>
                      </a:r>
                      <a:r>
                        <a:rPr lang="hr-HR" b="1" baseline="0" dirty="0" smtClean="0"/>
                        <a:t> mjesto</a:t>
                      </a:r>
                      <a:endParaRPr lang="hr-H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Snježana </a:t>
                      </a:r>
                      <a:r>
                        <a:rPr lang="hr-HR" i="1" dirty="0" err="1" smtClean="0"/>
                        <a:t>Švljek</a:t>
                      </a:r>
                      <a:r>
                        <a:rPr lang="hr-HR" i="1" dirty="0" smtClean="0"/>
                        <a:t>, prof.</a:t>
                      </a:r>
                    </a:p>
                    <a:p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Marta </a:t>
                      </a:r>
                      <a:r>
                        <a:rPr lang="hr-HR" dirty="0" err="1" smtClean="0"/>
                        <a:t>Prugovečki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991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23935"/>
            <a:ext cx="10058400" cy="70912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Hrvatski jezik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08941"/>
              </p:ext>
            </p:extLst>
          </p:nvPr>
        </p:nvGraphicFramePr>
        <p:xfrm>
          <a:off x="450165" y="933062"/>
          <a:ext cx="11422965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4593"/>
                <a:gridCol w="2284593"/>
                <a:gridCol w="2284593"/>
                <a:gridCol w="1741582"/>
                <a:gridCol w="28276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Lara </a:t>
                      </a:r>
                      <a:r>
                        <a:rPr lang="hr-HR" dirty="0" err="1" smtClean="0"/>
                        <a:t>Pugar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Antonija Čekolj, mag.</a:t>
                      </a:r>
                      <a:r>
                        <a:rPr lang="hr-HR" i="1" baseline="0" dirty="0" smtClean="0"/>
                        <a:t> educ. philol. croat.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Lana </a:t>
                      </a:r>
                      <a:r>
                        <a:rPr lang="hr-HR" dirty="0" err="1" smtClean="0"/>
                        <a:t>Orsag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Andro </a:t>
                      </a:r>
                      <a:r>
                        <a:rPr lang="hr-HR" dirty="0" err="1" smtClean="0"/>
                        <a:t>Klancir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Kristina </a:t>
                      </a:r>
                      <a:r>
                        <a:rPr lang="hr-HR" i="1" dirty="0" err="1" smtClean="0"/>
                        <a:t>Belko</a:t>
                      </a:r>
                      <a:r>
                        <a:rPr lang="hr-HR" i="1" dirty="0" smtClean="0"/>
                        <a:t> Krsnik,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Arijana </a:t>
                      </a:r>
                      <a:r>
                        <a:rPr lang="hr-HR" dirty="0" err="1" smtClean="0"/>
                        <a:t>Kreš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</a:t>
                      </a:r>
                      <a:r>
                        <a:rPr lang="hr-HR" b="1" baseline="0" dirty="0" smtClean="0"/>
                        <a:t>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Magdalena Krsnik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</a:t>
                      </a:r>
                      <a:r>
                        <a:rPr lang="hr-HR" b="1" baseline="0" dirty="0" smtClean="0"/>
                        <a:t> m</a:t>
                      </a:r>
                      <a:r>
                        <a:rPr lang="hr-HR" b="1" dirty="0" smtClean="0"/>
                        <a:t>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Martina Sviben,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Mihaela </a:t>
                      </a:r>
                      <a:r>
                        <a:rPr lang="hr-HR" dirty="0" err="1" smtClean="0"/>
                        <a:t>Pakšec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Nikolina </a:t>
                      </a:r>
                      <a:r>
                        <a:rPr lang="hr-HR" dirty="0" err="1" smtClean="0"/>
                        <a:t>Kešćec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Kristina </a:t>
                      </a:r>
                      <a:r>
                        <a:rPr lang="hr-HR" i="1" dirty="0" err="1" smtClean="0"/>
                        <a:t>Belko</a:t>
                      </a:r>
                      <a:r>
                        <a:rPr lang="hr-HR" i="1" dirty="0" smtClean="0"/>
                        <a:t> Krsnik, prof.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Lucija </a:t>
                      </a:r>
                      <a:r>
                        <a:rPr lang="hr-HR" dirty="0" err="1" smtClean="0"/>
                        <a:t>Pretković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Antonija Čekolj, mag.</a:t>
                      </a:r>
                      <a:r>
                        <a:rPr lang="hr-HR" i="1" baseline="0" dirty="0" smtClean="0"/>
                        <a:t> educ. philol. croat.</a:t>
                      </a:r>
                      <a:endParaRPr lang="hr-HR" i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Jakopović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1.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="1" dirty="0" smtClean="0"/>
                        <a:t>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Dora </a:t>
                      </a:r>
                      <a:r>
                        <a:rPr lang="hr-HR" dirty="0" err="1" smtClean="0"/>
                        <a:t>Pugar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Kristina </a:t>
                      </a:r>
                      <a:r>
                        <a:rPr lang="hr-HR" i="1" dirty="0" err="1" smtClean="0"/>
                        <a:t>Belko</a:t>
                      </a:r>
                      <a:r>
                        <a:rPr lang="hr-HR" i="1" dirty="0" smtClean="0"/>
                        <a:t> Krsnik, prof.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Ivana </a:t>
                      </a:r>
                      <a:r>
                        <a:rPr lang="hr-HR" dirty="0" err="1" smtClean="0"/>
                        <a:t>Sedak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4.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Ivana Jurina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5. Mjesto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Kristina </a:t>
                      </a:r>
                      <a:r>
                        <a:rPr lang="hr-HR" i="1" dirty="0" err="1" smtClean="0"/>
                        <a:t>Belko</a:t>
                      </a:r>
                      <a:r>
                        <a:rPr lang="hr-HR" i="1" dirty="0" smtClean="0"/>
                        <a:t> Krsnik, prof.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152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9642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Fizika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959620"/>
              </p:ext>
            </p:extLst>
          </p:nvPr>
        </p:nvGraphicFramePr>
        <p:xfrm>
          <a:off x="1096963" y="1846263"/>
          <a:ext cx="10058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Ivan </a:t>
                      </a:r>
                      <a:r>
                        <a:rPr lang="hr-HR" dirty="0" err="1" smtClean="0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Vladimir Bošnjak, dipl. ing. </a:t>
                      </a:r>
                      <a:r>
                        <a:rPr lang="hr-HR" i="1" dirty="0" err="1" smtClean="0"/>
                        <a:t>phys</a:t>
                      </a:r>
                      <a:r>
                        <a:rPr lang="hr-HR" i="1" dirty="0" smtClean="0"/>
                        <a:t>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Josip </a:t>
                      </a:r>
                      <a:r>
                        <a:rPr lang="hr-HR" dirty="0" err="1" smtClean="0"/>
                        <a:t>Kuljak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Ana </a:t>
                      </a:r>
                      <a:r>
                        <a:rPr lang="hr-HR" dirty="0" err="1" smtClean="0"/>
                        <a:t>Pelko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9. mjesto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21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77273"/>
            <a:ext cx="10058400" cy="1187633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elektrotehnike i mjerenja u elektrotehnici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277428"/>
              </p:ext>
            </p:extLst>
          </p:nvPr>
        </p:nvGraphicFramePr>
        <p:xfrm>
          <a:off x="1096963" y="1846263"/>
          <a:ext cx="10058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međužupanijskom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Luka Curiš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 mjesto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Vladimir Klapač, struč. spec. ing. el. i Bojan Rogina, mag. ing. el. techn. inf</a:t>
                      </a:r>
                      <a:r>
                        <a:rPr lang="hr-HR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Vedran </a:t>
                      </a:r>
                      <a:r>
                        <a:rPr lang="hr-HR" dirty="0" err="1" smtClean="0"/>
                        <a:t>Kebet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12. mjesto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46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Državno ekipno natjecanje u obrazovnom sektoru elektrotehnika i računalstvo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8088573"/>
              </p:ext>
            </p:extLst>
          </p:nvPr>
        </p:nvGraphicFramePr>
        <p:xfrm>
          <a:off x="1097280" y="2144842"/>
          <a:ext cx="100584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Mentori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Karlo Marković</a:t>
                      </a:r>
                    </a:p>
                    <a:p>
                      <a:pPr algn="ctr"/>
                      <a:r>
                        <a:rPr lang="hr-HR" dirty="0" err="1" smtClean="0"/>
                        <a:t>Manuel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Plašć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3.r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11.</a:t>
                      </a:r>
                      <a:r>
                        <a:rPr lang="hr-HR" baseline="0" dirty="0" smtClean="0"/>
                        <a:t> mjesto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Tomislav Pavlek, struč. spec. ing. el., Bojan Rogina, mag. ing. el. techn. inf. i Srećko Sviben, dipl. ing. el.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Luka Pozaić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391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b="1" dirty="0" smtClean="0"/>
              <a:t>Državna smotra radova iz elektrotehnike i računalstva</a:t>
            </a:r>
            <a:endParaRPr lang="hr-HR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Našu školu predstavljali su učenici smjera tehničar za računalstvo </a:t>
            </a:r>
            <a:r>
              <a:rPr lang="hr-HR" b="1" dirty="0" smtClean="0"/>
              <a:t>Manuel Plašć</a:t>
            </a:r>
            <a:r>
              <a:rPr lang="hr-HR" dirty="0" smtClean="0"/>
              <a:t> (3.r.), </a:t>
            </a:r>
            <a:r>
              <a:rPr lang="hr-HR" b="1" dirty="0" smtClean="0"/>
              <a:t>Nikola Lončar</a:t>
            </a:r>
            <a:r>
              <a:rPr lang="hr-HR" dirty="0" smtClean="0"/>
              <a:t> (4.r.) i </a:t>
            </a:r>
            <a:r>
              <a:rPr lang="hr-HR" b="1" dirty="0" smtClean="0"/>
              <a:t>Dorian Filip Pavetić</a:t>
            </a:r>
            <a:r>
              <a:rPr lang="hr-HR" dirty="0" smtClean="0"/>
              <a:t> (4.r.) kao autori rada "Didaktička ploča za mikroupravljače".</a:t>
            </a:r>
          </a:p>
          <a:p>
            <a:r>
              <a:rPr lang="hr-HR" dirty="0" smtClean="0"/>
              <a:t>Mentori: Tomislav Pavlek, struč. spec. ing. el. i Dubravko Čubek, struč. spec. ing. el.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Nacionalna izložba inovacija Ivanić - Grad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Nikola Lončar,</a:t>
            </a:r>
            <a:r>
              <a:rPr lang="hr-HR" dirty="0" smtClean="0"/>
              <a:t> 4. r, </a:t>
            </a:r>
            <a:r>
              <a:rPr lang="hr-HR" b="1" dirty="0" smtClean="0"/>
              <a:t>Dorian-Filip Pavetić</a:t>
            </a:r>
            <a:r>
              <a:rPr lang="hr-HR" dirty="0" smtClean="0"/>
              <a:t>, 4. r, </a:t>
            </a:r>
            <a:r>
              <a:rPr lang="hr-HR" b="1" dirty="0" smtClean="0"/>
              <a:t>Manuel Plašć</a:t>
            </a:r>
            <a:r>
              <a:rPr lang="hr-HR" dirty="0" smtClean="0"/>
              <a:t>, 3. r - radom Didaktička ploča za mikroupravljače - </a:t>
            </a:r>
            <a:r>
              <a:rPr lang="hr-HR" b="1" dirty="0" smtClean="0"/>
              <a:t>zlatna plaketa.</a:t>
            </a:r>
          </a:p>
          <a:p>
            <a:r>
              <a:rPr lang="hr-HR" dirty="0" smtClean="0"/>
              <a:t>Mentori: Tomislav Pavlek, struč. spec. ing. el. i Dubravko Čubek, struč. spec. ing. el.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Biologija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469932"/>
              </p:ext>
            </p:extLst>
          </p:nvPr>
        </p:nvGraphicFramePr>
        <p:xfrm>
          <a:off x="1096963" y="1846263"/>
          <a:ext cx="100584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Jadranka </a:t>
                      </a:r>
                      <a:r>
                        <a:rPr lang="hr-HR" dirty="0" err="1" smtClean="0"/>
                        <a:t>Bingula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Anita </a:t>
                      </a:r>
                      <a:r>
                        <a:rPr lang="hr-HR" i="1" dirty="0" err="1" smtClean="0"/>
                        <a:t>Pavlek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Donatella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Gučin</a:t>
                      </a:r>
                      <a:r>
                        <a:rPr lang="hr-HR" dirty="0" smtClean="0"/>
                        <a:t> – Županić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Valentina Babić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3. mjesto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Saša </a:t>
                      </a:r>
                      <a:r>
                        <a:rPr lang="hr-HR" i="1" dirty="0" err="1" smtClean="0"/>
                        <a:t>Peričak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Karlo </a:t>
                      </a:r>
                      <a:r>
                        <a:rPr lang="hr-HR" dirty="0" err="1" smtClean="0"/>
                        <a:t>Bukal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4g.2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3. mjesto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39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1649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Likovno – literarni natječaj na temu Domovinskog rata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21213"/>
              </p:ext>
            </p:extLst>
          </p:nvPr>
        </p:nvGraphicFramePr>
        <p:xfrm>
          <a:off x="1096963" y="1846263"/>
          <a:ext cx="100584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Jakopović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Literarni rad: </a:t>
                      </a:r>
                      <a:r>
                        <a:rPr lang="hr-HR" i="1" dirty="0" smtClean="0"/>
                        <a:t>Parabola – </a:t>
                      </a:r>
                      <a:r>
                        <a:rPr lang="hr-HR" b="1" i="0" dirty="0" smtClean="0"/>
                        <a:t>1. nagrada</a:t>
                      </a:r>
                      <a:endParaRPr lang="hr-HR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Ivančica</a:t>
                      </a:r>
                      <a:r>
                        <a:rPr lang="hr-HR" i="1" baseline="0" dirty="0" smtClean="0"/>
                        <a:t> </a:t>
                      </a:r>
                      <a:r>
                        <a:rPr lang="hr-HR" i="1" baseline="0" dirty="0" err="1" smtClean="0"/>
                        <a:t>Tomorad</a:t>
                      </a:r>
                      <a:r>
                        <a:rPr lang="hr-HR" i="1" baseline="0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Gabrijela </a:t>
                      </a:r>
                      <a:r>
                        <a:rPr lang="hr-HR" dirty="0" err="1" smtClean="0"/>
                        <a:t>Rogan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Literarni</a:t>
                      </a:r>
                      <a:r>
                        <a:rPr lang="hr-HR" baseline="0" dirty="0" smtClean="0"/>
                        <a:t> rad: </a:t>
                      </a:r>
                      <a:r>
                        <a:rPr lang="hr-HR" i="1" baseline="0" dirty="0" smtClean="0"/>
                        <a:t>Dok je mir sanjao o slobodi – </a:t>
                      </a:r>
                      <a:r>
                        <a:rPr lang="hr-HR" b="1" i="0" baseline="0" dirty="0" smtClean="0"/>
                        <a:t>1. nagrada</a:t>
                      </a:r>
                      <a:endParaRPr lang="hr-HR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Marta </a:t>
                      </a:r>
                      <a:r>
                        <a:rPr lang="hr-HR" dirty="0" err="1" smtClean="0"/>
                        <a:t>Prugovečki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Likovni rad: </a:t>
                      </a:r>
                      <a:r>
                        <a:rPr lang="hr-HR" b="1" dirty="0" smtClean="0"/>
                        <a:t>4. nagrada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Kristijan Lončarić, mag.</a:t>
                      </a:r>
                      <a:r>
                        <a:rPr lang="hr-HR" i="1" baseline="0" dirty="0" smtClean="0"/>
                        <a:t> hist.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622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4368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Nagrada Gjalski za srednje škole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157832"/>
              </p:ext>
            </p:extLst>
          </p:nvPr>
        </p:nvGraphicFramePr>
        <p:xfrm>
          <a:off x="1096963" y="1846263"/>
          <a:ext cx="10058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Tamara Jakopović</a:t>
                      </a:r>
                      <a:endParaRPr lang="hr-H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Dobitnica nagrade Gjalski za srednje škole</a:t>
                      </a:r>
                    </a:p>
                    <a:p>
                      <a:pPr algn="ctr"/>
                      <a:r>
                        <a:rPr lang="hr-HR" b="0" i="1" dirty="0" smtClean="0"/>
                        <a:t>Opsesivno – </a:t>
                      </a:r>
                      <a:r>
                        <a:rPr lang="hr-HR" b="0" i="1" dirty="0" err="1" smtClean="0"/>
                        <a:t>kompulzivni</a:t>
                      </a:r>
                      <a:r>
                        <a:rPr lang="hr-HR" b="0" i="1" dirty="0" smtClean="0"/>
                        <a:t> poremećaj</a:t>
                      </a:r>
                      <a:endParaRPr lang="hr-HR" b="0" i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Marija </a:t>
                      </a:r>
                      <a:r>
                        <a:rPr lang="hr-HR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Tomorad</a:t>
                      </a:r>
                      <a:endParaRPr lang="hr-H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Prva pohvala</a:t>
                      </a:r>
                    </a:p>
                    <a:p>
                      <a:pPr algn="ctr"/>
                      <a:r>
                        <a:rPr lang="hr-HR" b="0" i="1" dirty="0" smtClean="0"/>
                        <a:t>Alighieri je svemu kriv</a:t>
                      </a:r>
                      <a:endParaRPr lang="hr-HR" b="0" i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198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Neslužbeno natjecanje u prevođenju –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Juvenes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translatores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844141"/>
              </p:ext>
            </p:extLst>
          </p:nvPr>
        </p:nvGraphicFramePr>
        <p:xfrm>
          <a:off x="2104669" y="2228818"/>
          <a:ext cx="7543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Mentorice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Karolina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Mezak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Jasna Buljan,</a:t>
                      </a:r>
                      <a:r>
                        <a:rPr lang="hr-HR" i="1" baseline="0" dirty="0" smtClean="0"/>
                        <a:t> prof. i Jasna </a:t>
                      </a:r>
                      <a:r>
                        <a:rPr lang="hr-HR" i="1" baseline="0" dirty="0" err="1" smtClean="0"/>
                        <a:t>Polanović</a:t>
                      </a:r>
                      <a:r>
                        <a:rPr lang="hr-HR" i="1" baseline="0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Donatella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Gučin</a:t>
                      </a:r>
                      <a:r>
                        <a:rPr lang="hr-HR" dirty="0" smtClean="0"/>
                        <a:t> - Županić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3.g2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Lucija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Miroić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246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3617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Međunarodno natjecanje iz engleskog jezika (HIPPO natjecanje)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724300"/>
              </p:ext>
            </p:extLst>
          </p:nvPr>
        </p:nvGraphicFramePr>
        <p:xfrm>
          <a:off x="1096963" y="1846263"/>
          <a:ext cx="100584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i="0" dirty="0" smtClean="0"/>
                        <a:t>Ana Brlečić</a:t>
                      </a:r>
                      <a:endParaRPr lang="hr-HR" i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0" dirty="0" smtClean="0"/>
                        <a:t>4.g2</a:t>
                      </a:r>
                      <a:endParaRPr lang="hr-HR" i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0" dirty="0" smtClean="0"/>
                        <a:t>Učenica Ana Brlečić, plasirala se u polufinale natjecanja</a:t>
                      </a:r>
                      <a:endParaRPr lang="hr-HR" i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Ana Stinčić,</a:t>
                      </a:r>
                      <a:r>
                        <a:rPr lang="hr-HR" i="1" baseline="0" dirty="0" smtClean="0"/>
                        <a:t> </a:t>
                      </a:r>
                      <a:r>
                        <a:rPr lang="hr-HR" dirty="0" smtClean="0"/>
                        <a:t>mag. educ philol. angl. et mag. educ. philol. ital.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i="0" dirty="0" smtClean="0"/>
                        <a:t>Marija </a:t>
                      </a:r>
                      <a:r>
                        <a:rPr lang="hr-HR" i="0" dirty="0" err="1" smtClean="0"/>
                        <a:t>Tomorad</a:t>
                      </a:r>
                      <a:endParaRPr lang="hr-HR" i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285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98580"/>
            <a:ext cx="10058400" cy="769622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Festival English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around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32222"/>
              </p:ext>
            </p:extLst>
          </p:nvPr>
        </p:nvGraphicFramePr>
        <p:xfrm>
          <a:off x="1096963" y="1846263"/>
          <a:ext cx="100584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Dora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Pugar</a:t>
                      </a:r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Učenice naše škole sudjelovale su u filmskom izazovu sa svojim filmom </a:t>
                      </a:r>
                      <a:r>
                        <a:rPr lang="hr-H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I-</a:t>
                      </a:r>
                      <a:r>
                        <a:rPr lang="hr-H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dentity</a:t>
                      </a:r>
                      <a:r>
                        <a:rPr lang="hr-H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hr-HR" sz="18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around</a:t>
                      </a:r>
                      <a:r>
                        <a:rPr lang="hr-H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te bile pohvaljene za svoj rad. </a:t>
                      </a:r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Jasna </a:t>
                      </a:r>
                      <a:r>
                        <a:rPr lang="hr-HR" i="1" dirty="0" err="1" smtClean="0"/>
                        <a:t>Polanović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Lorena </a:t>
                      </a:r>
                      <a:r>
                        <a:rPr lang="hr-HR" dirty="0" err="1" smtClean="0"/>
                        <a:t>Vidoša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Petra </a:t>
                      </a:r>
                      <a:r>
                        <a:rPr lang="hr-HR" dirty="0" err="1" smtClean="0"/>
                        <a:t>Vuraić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Lucija </a:t>
                      </a:r>
                      <a:r>
                        <a:rPr lang="hr-HR" dirty="0" err="1" smtClean="0"/>
                        <a:t>Čale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065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Natjecanje Dabar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2853441"/>
            <a:ext cx="10058400" cy="1130731"/>
          </a:xfrm>
        </p:spPr>
        <p:txBody>
          <a:bodyPr/>
          <a:lstStyle/>
          <a:p>
            <a:pPr algn="ctr"/>
            <a:r>
              <a:rPr lang="hr-HR" dirty="0" smtClean="0"/>
              <a:t>Na natjecanju Dabar, sudjelovalo je 20 učenika naše škole</a:t>
            </a:r>
          </a:p>
          <a:p>
            <a:pPr algn="ctr"/>
            <a:r>
              <a:rPr lang="hr-HR" dirty="0" smtClean="0"/>
              <a:t>Učenici </a:t>
            </a:r>
            <a:r>
              <a:rPr lang="hr-HR" b="1" dirty="0" smtClean="0"/>
              <a:t>Nikola </a:t>
            </a:r>
            <a:r>
              <a:rPr lang="hr-HR" b="1" dirty="0" err="1" smtClean="0"/>
              <a:t>Gudan</a:t>
            </a:r>
            <a:r>
              <a:rPr lang="hr-HR" b="1" dirty="0" smtClean="0"/>
              <a:t>, 3.r i Gabrijel </a:t>
            </a:r>
            <a:r>
              <a:rPr lang="hr-HR" b="1" dirty="0" err="1" smtClean="0"/>
              <a:t>Kurtanjek</a:t>
            </a:r>
            <a:r>
              <a:rPr lang="hr-HR" b="1" dirty="0" smtClean="0"/>
              <a:t>, 3.r</a:t>
            </a:r>
            <a:r>
              <a:rPr lang="hr-HR" dirty="0" smtClean="0"/>
              <a:t> plasirali su se među 10% najuspješnijih natjecatelja u kategoriji srednjoškolaca</a:t>
            </a:r>
          </a:p>
        </p:txBody>
      </p:sp>
    </p:spTree>
    <p:extLst>
      <p:ext uri="{BB962C8B-B14F-4D97-AF65-F5344CB8AC3E}">
        <p14:creationId xmlns:p14="http://schemas.microsoft.com/office/powerpoint/2010/main" val="2227999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Mladež Crvenog križa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010588"/>
              </p:ext>
            </p:extLst>
          </p:nvPr>
        </p:nvGraphicFramePr>
        <p:xfrm>
          <a:off x="1096963" y="1846263"/>
          <a:ext cx="100584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općinskom/gradskom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međužupanijskom</a:t>
                      </a:r>
                      <a:r>
                        <a:rPr lang="hr-HR" baseline="0" dirty="0" smtClean="0"/>
                        <a:t>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Mentor</a:t>
                      </a:r>
                    </a:p>
                    <a:p>
                      <a:pPr algn="ctr"/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Martina </a:t>
                      </a:r>
                      <a:r>
                        <a:rPr lang="hr-HR" dirty="0" err="1" smtClean="0"/>
                        <a:t>Eršek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4.lt</a:t>
                      </a:r>
                      <a:endParaRPr lang="hr-HR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hr-HR" b="1" i="0" dirty="0" smtClean="0"/>
                        <a:t>7. mjesto</a:t>
                      </a:r>
                      <a:endParaRPr lang="hr-HR" b="1" i="0" dirty="0"/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Diana</a:t>
                      </a:r>
                      <a:r>
                        <a:rPr lang="hr-HR" i="1" baseline="0" dirty="0" smtClean="0"/>
                        <a:t> </a:t>
                      </a:r>
                      <a:r>
                        <a:rPr lang="hr-HR" i="1" baseline="0" dirty="0" err="1" smtClean="0"/>
                        <a:t>Javorek</a:t>
                      </a:r>
                      <a:r>
                        <a:rPr lang="hr-HR" i="1" baseline="0" dirty="0" smtClean="0"/>
                        <a:t>, dipl. </a:t>
                      </a:r>
                      <a:r>
                        <a:rPr lang="hr-HR" i="1" baseline="0" dirty="0" err="1" smtClean="0"/>
                        <a:t>oec</a:t>
                      </a:r>
                      <a:r>
                        <a:rPr lang="hr-HR" i="1" baseline="0" dirty="0" smtClean="0"/>
                        <a:t>.</a:t>
                      </a:r>
                      <a:endParaRPr lang="hr-HR" i="1" dirty="0" smtClean="0"/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Ana </a:t>
                      </a:r>
                      <a:r>
                        <a:rPr lang="hr-HR" dirty="0" err="1" smtClean="0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1.g1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Vilim </a:t>
                      </a:r>
                      <a:r>
                        <a:rPr lang="hr-HR" dirty="0" err="1" smtClean="0"/>
                        <a:t>Kobeščak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1.g1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 Kovač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4.lt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Mauricia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Ozimec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3.lt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Silvio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Soić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4.lt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782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Europski kviz o novcu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889858"/>
              </p:ext>
            </p:extLst>
          </p:nvPr>
        </p:nvGraphicFramePr>
        <p:xfrm>
          <a:off x="1096963" y="1846263"/>
          <a:ext cx="10058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Patricija </a:t>
                      </a:r>
                      <a:r>
                        <a:rPr lang="hr-HR" dirty="0" err="1" smtClean="0"/>
                        <a:t>Fišter</a:t>
                      </a:r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Lucija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Cecelja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Emanuela </a:t>
                      </a:r>
                      <a:r>
                        <a:rPr lang="hr-HR" baseline="0" dirty="0" err="1" smtClean="0"/>
                        <a:t>Petanjek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Nikola Rogina</a:t>
                      </a:r>
                    </a:p>
                    <a:p>
                      <a:pPr algn="ctr"/>
                      <a:r>
                        <a:rPr lang="hr-HR" baseline="0" dirty="0" smtClean="0"/>
                        <a:t>Lovro Frka</a:t>
                      </a:r>
                    </a:p>
                    <a:p>
                      <a:pPr algn="ctr"/>
                      <a:r>
                        <a:rPr lang="hr-HR" baseline="0" dirty="0" smtClean="0"/>
                        <a:t>Lana Tuškan</a:t>
                      </a:r>
                    </a:p>
                    <a:p>
                      <a:pPr algn="ctr"/>
                      <a:r>
                        <a:rPr lang="hr-HR" baseline="0" dirty="0" smtClean="0"/>
                        <a:t>Andreja </a:t>
                      </a:r>
                      <a:r>
                        <a:rPr lang="hr-HR" baseline="0" dirty="0" err="1" smtClean="0"/>
                        <a:t>Cinčić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Petar Horvat</a:t>
                      </a:r>
                    </a:p>
                    <a:p>
                      <a:pPr algn="ctr"/>
                      <a:r>
                        <a:rPr lang="hr-HR" baseline="0" dirty="0" smtClean="0"/>
                        <a:t>Alen </a:t>
                      </a:r>
                      <a:r>
                        <a:rPr lang="hr-HR" baseline="0" dirty="0" err="1" smtClean="0"/>
                        <a:t>Grabušić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Kristijan </a:t>
                      </a:r>
                      <a:r>
                        <a:rPr lang="hr-HR" baseline="0" dirty="0" err="1" smtClean="0"/>
                        <a:t>Sente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1.lt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Od ukupno </a:t>
                      </a:r>
                      <a:r>
                        <a:rPr lang="hr-HR" b="1" dirty="0" smtClean="0"/>
                        <a:t>262</a:t>
                      </a:r>
                      <a:r>
                        <a:rPr lang="hr-HR" b="1" baseline="0" dirty="0" smtClean="0"/>
                        <a:t> </a:t>
                      </a:r>
                      <a:r>
                        <a:rPr lang="hr-HR" b="0" baseline="0" dirty="0" smtClean="0"/>
                        <a:t>tima, naši učenici zauzeli su </a:t>
                      </a:r>
                      <a:r>
                        <a:rPr lang="hr-HR" b="1" baseline="0" dirty="0" smtClean="0"/>
                        <a:t>24.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Diana Javorek, dipl.</a:t>
                      </a:r>
                      <a:r>
                        <a:rPr lang="hr-HR" i="1" baseline="0" dirty="0" smtClean="0"/>
                        <a:t> oec</a:t>
                      </a:r>
                      <a:r>
                        <a:rPr lang="hr-HR" i="1" dirty="0" smtClean="0"/>
                        <a:t>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995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49828"/>
          </a:xfrm>
        </p:spPr>
        <p:txBody>
          <a:bodyPr>
            <a:normAutofit/>
          </a:bodyPr>
          <a:lstStyle/>
          <a:p>
            <a:r>
              <a:rPr lang="hr-HR" sz="4200" b="1" dirty="0" smtClean="0"/>
              <a:t>Međunarodno natjecanje “Klokan bez granica”</a:t>
            </a:r>
            <a:endParaRPr lang="hr-HR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/>
              <a:t>Maja Kos, 4. g2 i Josip Kuljak, 1. g2 među 10 % najuspješnijih u Hrvatskoj.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Državno natjecanje iz sektora Promet i logistika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490954"/>
              </p:ext>
            </p:extLst>
          </p:nvPr>
        </p:nvGraphicFramePr>
        <p:xfrm>
          <a:off x="1096963" y="1846263"/>
          <a:ext cx="10058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Mentori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Silvio </a:t>
                      </a:r>
                      <a:r>
                        <a:rPr lang="hr-HR" dirty="0" err="1" smtClean="0"/>
                        <a:t>Soić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4.lt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3.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Diana Javorek, dipl</a:t>
                      </a:r>
                      <a:r>
                        <a:rPr lang="hr-HR" i="1" baseline="0" dirty="0" smtClean="0"/>
                        <a:t>. oec.</a:t>
                      </a:r>
                      <a:endParaRPr lang="hr-HR" i="1" dirty="0" smtClean="0"/>
                    </a:p>
                    <a:p>
                      <a:pPr algn="ctr"/>
                      <a:r>
                        <a:rPr lang="hr-HR" i="1" dirty="0" smtClean="0"/>
                        <a:t>Goran Šalika, dipl.</a:t>
                      </a:r>
                      <a:r>
                        <a:rPr lang="hr-HR" i="1" baseline="0" dirty="0" smtClean="0"/>
                        <a:t> ing. prometa</a:t>
                      </a:r>
                      <a:endParaRPr lang="hr-HR" i="1" dirty="0" smtClean="0"/>
                    </a:p>
                    <a:p>
                      <a:pPr algn="ctr"/>
                      <a:r>
                        <a:rPr lang="hr-HR" i="1" dirty="0" smtClean="0"/>
                        <a:t>Stjepan Pisačić, dipl.</a:t>
                      </a:r>
                      <a:r>
                        <a:rPr lang="hr-HR" i="1" baseline="0" dirty="0" smtClean="0"/>
                        <a:t> ing. prometa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531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287" y="36124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hr-HR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Sportska natjecanja</a:t>
            </a:r>
            <a:endParaRPr lang="hr-HR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80287">
            <a:off x="1931436" y="3145096"/>
            <a:ext cx="2646201" cy="281323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8087">
            <a:off x="7216180" y="2524437"/>
            <a:ext cx="2403682" cy="24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478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144443"/>
            <a:ext cx="10058400" cy="1450757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Županijsko natjecanje - Kros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94421"/>
          </a:xfrm>
        </p:spPr>
        <p:txBody>
          <a:bodyPr/>
          <a:lstStyle/>
          <a:p>
            <a:pPr algn="ctr"/>
            <a:r>
              <a:rPr lang="hr-HR" sz="3200" dirty="0"/>
              <a:t>U</a:t>
            </a:r>
            <a:r>
              <a:rPr lang="hr-HR" sz="3200" dirty="0" smtClean="0"/>
              <a:t> </a:t>
            </a:r>
            <a:r>
              <a:rPr lang="hr-HR" sz="3200" dirty="0"/>
              <a:t>ekipnom natjecanju u kategoriji srednjih škola naše učenice osvojile su </a:t>
            </a:r>
            <a:r>
              <a:rPr lang="hr-HR" sz="3200" b="1" dirty="0"/>
              <a:t>6. mjesto </a:t>
            </a:r>
            <a:r>
              <a:rPr lang="hr-HR" sz="3200" dirty="0"/>
              <a:t>na stazi od 1600 metara, a mladići </a:t>
            </a:r>
            <a:r>
              <a:rPr lang="hr-HR" sz="3200" b="1" dirty="0"/>
              <a:t>8. mjesto </a:t>
            </a:r>
            <a:r>
              <a:rPr lang="hr-HR" sz="3200" dirty="0"/>
              <a:t>na stazi od 2000 metara.</a:t>
            </a:r>
          </a:p>
          <a:p>
            <a:pPr algn="ctr"/>
            <a:r>
              <a:rPr lang="hr-HR" sz="3200" dirty="0"/>
              <a:t>Mentorice: Suzana </a:t>
            </a:r>
            <a:r>
              <a:rPr lang="hr-HR" sz="3200" dirty="0" err="1"/>
              <a:t>Kapec</a:t>
            </a:r>
            <a:r>
              <a:rPr lang="hr-HR" sz="3200" dirty="0"/>
              <a:t>, prof. i Maja </a:t>
            </a:r>
            <a:r>
              <a:rPr lang="hr-HR" sz="3200" dirty="0" err="1"/>
              <a:t>Vančina</a:t>
            </a:r>
            <a:r>
              <a:rPr lang="hr-HR" sz="3200" dirty="0"/>
              <a:t>, </a:t>
            </a:r>
            <a:r>
              <a:rPr lang="hr-HR" sz="3200" dirty="0" err="1"/>
              <a:t>mag</a:t>
            </a:r>
            <a:r>
              <a:rPr lang="hr-HR" sz="3200" dirty="0"/>
              <a:t>. cin.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558" y="3797559"/>
            <a:ext cx="3060441" cy="306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7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1450757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Vjeronaučna olimpijada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13326"/>
              </p:ext>
            </p:extLst>
          </p:nvPr>
        </p:nvGraphicFramePr>
        <p:xfrm>
          <a:off x="1096963" y="1846263"/>
          <a:ext cx="100584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i prezime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</a:t>
                      </a:r>
                      <a:r>
                        <a:rPr lang="hr-HR" baseline="0" dirty="0" smtClean="0"/>
                        <a:t> županijskom natjecanju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Rezultat na</a:t>
                      </a:r>
                      <a:r>
                        <a:rPr lang="hr-HR" baseline="0" dirty="0" smtClean="0"/>
                        <a:t> nadbiskupijskom  -</a:t>
                      </a:r>
                      <a:r>
                        <a:rPr lang="hr-HR" baseline="0" dirty="0" err="1" smtClean="0"/>
                        <a:t>međužupanijskomnatjecanju</a:t>
                      </a:r>
                      <a:endParaRPr lang="hr-HR" dirty="0" smtClean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Mentor</a:t>
                      </a:r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David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Martinuš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b="1" i="0" dirty="0" smtClean="0"/>
                        <a:t>5. mjesto</a:t>
                      </a:r>
                      <a:endParaRPr lang="hr-HR" b="1" i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Martina Bistrović, prof.</a:t>
                      </a:r>
                    </a:p>
                    <a:p>
                      <a:pPr algn="ctr"/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</a:t>
                      </a:r>
                      <a:r>
                        <a:rPr lang="hr-HR" dirty="0" err="1" smtClean="0"/>
                        <a:t>Ožvald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Antonija </a:t>
                      </a:r>
                      <a:r>
                        <a:rPr lang="hr-HR" dirty="0" err="1" smtClean="0"/>
                        <a:t>Pišković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2.u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Mihael </a:t>
                      </a:r>
                      <a:r>
                        <a:rPr lang="hr-HR" dirty="0" err="1" smtClean="0"/>
                        <a:t>Vnučec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3.u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82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Natjecanje u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Futsalu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02535"/>
          </a:xfrm>
        </p:spPr>
        <p:txBody>
          <a:bodyPr/>
          <a:lstStyle/>
          <a:p>
            <a:pPr algn="ctr"/>
            <a:r>
              <a:rPr lang="hr-HR" sz="3200" dirty="0"/>
              <a:t>Naši učenici natjecali su se u B skupini u konkurenciji s učenicima iz Gimnazije A.G. Matoša i Srednje škole Pregrada te su osvojili </a:t>
            </a:r>
            <a:r>
              <a:rPr lang="hr-HR" sz="3200" b="1" dirty="0"/>
              <a:t>3. mjesto.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608" y="2808514"/>
            <a:ext cx="3834882" cy="383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56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337" y="326571"/>
            <a:ext cx="10058400" cy="897605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Rukomet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601033"/>
              </p:ext>
            </p:extLst>
          </p:nvPr>
        </p:nvGraphicFramePr>
        <p:xfrm>
          <a:off x="1096963" y="1846263"/>
          <a:ext cx="100584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Borna Šoštar</a:t>
                      </a:r>
                    </a:p>
                    <a:p>
                      <a:pPr algn="ctr"/>
                      <a:r>
                        <a:rPr lang="hr-HR" dirty="0" smtClean="0"/>
                        <a:t>Filip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Srebačić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Patrik </a:t>
                      </a:r>
                      <a:r>
                        <a:rPr lang="hr-HR" baseline="0" dirty="0" err="1" smtClean="0"/>
                        <a:t>Kebet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Patrik Tadić</a:t>
                      </a:r>
                    </a:p>
                    <a:p>
                      <a:pPr algn="ctr"/>
                      <a:r>
                        <a:rPr lang="hr-HR" baseline="0" dirty="0" smtClean="0"/>
                        <a:t>Marko </a:t>
                      </a:r>
                      <a:r>
                        <a:rPr lang="hr-HR" baseline="0" dirty="0" err="1" smtClean="0"/>
                        <a:t>Tkalčević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Karlo Jurina</a:t>
                      </a:r>
                    </a:p>
                    <a:p>
                      <a:pPr algn="ctr"/>
                      <a:r>
                        <a:rPr lang="hr-HR" baseline="0" dirty="0" smtClean="0"/>
                        <a:t>Dario Draganić</a:t>
                      </a:r>
                    </a:p>
                    <a:p>
                      <a:pPr algn="ctr"/>
                      <a:r>
                        <a:rPr lang="hr-HR" baseline="0" dirty="0" smtClean="0"/>
                        <a:t>Dejan Končić</a:t>
                      </a:r>
                    </a:p>
                    <a:p>
                      <a:pPr algn="ctr"/>
                      <a:r>
                        <a:rPr lang="hr-HR" baseline="0" dirty="0" smtClean="0"/>
                        <a:t>Karlo Gajski</a:t>
                      </a:r>
                    </a:p>
                    <a:p>
                      <a:pPr algn="ctr"/>
                      <a:r>
                        <a:rPr lang="hr-HR" baseline="0" dirty="0" smtClean="0"/>
                        <a:t>Lovor </a:t>
                      </a:r>
                      <a:r>
                        <a:rPr lang="hr-HR" baseline="0" dirty="0" err="1" smtClean="0"/>
                        <a:t>Jambrečina</a:t>
                      </a:r>
                      <a:endParaRPr lang="hr-HR" baseline="0" dirty="0" smtClean="0"/>
                    </a:p>
                    <a:p>
                      <a:pPr algn="ctr"/>
                      <a:r>
                        <a:rPr lang="hr-HR" baseline="0" dirty="0" smtClean="0"/>
                        <a:t>Marko </a:t>
                      </a:r>
                      <a:r>
                        <a:rPr lang="hr-HR" baseline="0" dirty="0" err="1" smtClean="0"/>
                        <a:t>Stažnik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1.r</a:t>
                      </a:r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2.r</a:t>
                      </a:r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1.r</a:t>
                      </a:r>
                    </a:p>
                    <a:p>
                      <a:pPr algn="ctr"/>
                      <a:r>
                        <a:rPr lang="hr-HR" dirty="0" smtClean="0"/>
                        <a:t>3.g2</a:t>
                      </a:r>
                    </a:p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Darko </a:t>
                      </a:r>
                      <a:r>
                        <a:rPr lang="hr-HR" i="1" dirty="0" err="1" smtClean="0"/>
                        <a:t>Škrlec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311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Odbojka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2381033"/>
          </a:xfrm>
        </p:spPr>
        <p:txBody>
          <a:bodyPr>
            <a:normAutofit/>
          </a:bodyPr>
          <a:lstStyle/>
          <a:p>
            <a:pPr algn="ctr"/>
            <a:r>
              <a:rPr lang="hr-HR" sz="2400" dirty="0"/>
              <a:t>Našu školu predstavljale su: </a:t>
            </a:r>
            <a:r>
              <a:rPr lang="hr-HR" sz="2400" b="1" dirty="0"/>
              <a:t>Barbara </a:t>
            </a:r>
            <a:r>
              <a:rPr lang="hr-HR" sz="2400" b="1" dirty="0" err="1"/>
              <a:t>Dumbović</a:t>
            </a:r>
            <a:r>
              <a:rPr lang="hr-HR" sz="2400" b="1" dirty="0"/>
              <a:t>, 1.u, Lorena </a:t>
            </a:r>
            <a:r>
              <a:rPr lang="hr-HR" sz="2400" b="1" dirty="0" err="1"/>
              <a:t>Vidoša</a:t>
            </a:r>
            <a:r>
              <a:rPr lang="hr-HR" sz="2400" b="1" dirty="0"/>
              <a:t>, 4. g1, Ivana Sviben, 4. u, Andrea </a:t>
            </a:r>
            <a:r>
              <a:rPr lang="hr-HR" sz="2400" b="1" dirty="0" err="1"/>
              <a:t>Ponjan</a:t>
            </a:r>
            <a:r>
              <a:rPr lang="hr-HR" sz="2400" b="1" dirty="0"/>
              <a:t>, 2. g2, Dora </a:t>
            </a:r>
            <a:r>
              <a:rPr lang="hr-HR" sz="2400" b="1" dirty="0" err="1"/>
              <a:t>Martinuš</a:t>
            </a:r>
            <a:r>
              <a:rPr lang="hr-HR" sz="2400" b="1" dirty="0"/>
              <a:t>, 1. g1, Lana Tuškan, 1. </a:t>
            </a:r>
            <a:r>
              <a:rPr lang="hr-HR" sz="2400" b="1" dirty="0" err="1"/>
              <a:t>lt</a:t>
            </a:r>
            <a:r>
              <a:rPr lang="hr-HR" sz="2400" b="1" dirty="0"/>
              <a:t>, Lana </a:t>
            </a:r>
            <a:r>
              <a:rPr lang="hr-HR" sz="2400" b="1" dirty="0" err="1"/>
              <a:t>Orsag</a:t>
            </a:r>
            <a:r>
              <a:rPr lang="hr-HR" sz="2400" b="1" dirty="0"/>
              <a:t>, 1. g2 i Simona </a:t>
            </a:r>
            <a:r>
              <a:rPr lang="hr-HR" sz="2400" b="1" dirty="0" err="1"/>
              <a:t>Vidoša</a:t>
            </a:r>
            <a:r>
              <a:rPr lang="hr-HR" sz="2400" b="1" dirty="0"/>
              <a:t>, 2. g2</a:t>
            </a:r>
            <a:r>
              <a:rPr lang="hr-HR" sz="2400" dirty="0"/>
              <a:t> i osvojile 5. mjesto</a:t>
            </a:r>
            <a:r>
              <a:rPr lang="hr-HR" sz="2400" dirty="0" smtClean="0"/>
              <a:t>.</a:t>
            </a:r>
          </a:p>
          <a:p>
            <a:pPr algn="ctr"/>
            <a:r>
              <a:rPr lang="it-IT" sz="2400" dirty="0" err="1"/>
              <a:t>Mentorica</a:t>
            </a:r>
            <a:r>
              <a:rPr lang="it-IT" sz="2400" dirty="0"/>
              <a:t>: Maja </a:t>
            </a:r>
            <a:r>
              <a:rPr lang="it-IT" sz="2400" dirty="0" err="1"/>
              <a:t>Vančina</a:t>
            </a:r>
            <a:r>
              <a:rPr lang="it-IT" sz="2400" dirty="0"/>
              <a:t>, </a:t>
            </a:r>
            <a:r>
              <a:rPr lang="it-IT" sz="2400" dirty="0" err="1"/>
              <a:t>mag</a:t>
            </a:r>
            <a:r>
              <a:rPr lang="it-IT" sz="2400" dirty="0"/>
              <a:t>. cin.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48087">
            <a:off x="4752897" y="3886706"/>
            <a:ext cx="2403682" cy="2403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9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606489"/>
            <a:ext cx="10058400" cy="757646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Informatika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33086"/>
              </p:ext>
            </p:extLst>
          </p:nvPr>
        </p:nvGraphicFramePr>
        <p:xfrm>
          <a:off x="1096963" y="1846263"/>
          <a:ext cx="10058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i prezime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 Osnove informatike za gimnazije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Ivan </a:t>
                      </a:r>
                      <a:r>
                        <a:rPr lang="hr-HR" dirty="0" err="1" smtClean="0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8. mjesto</a:t>
                      </a:r>
                      <a:endParaRPr lang="hr-H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Damjan Zagorec, dipl. inf.</a:t>
                      </a:r>
                      <a:endParaRPr lang="hr-HR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Lorena Šoštar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</a:t>
                      </a:r>
                      <a:r>
                        <a:rPr lang="hr-HR" b="1" i="1" baseline="0" dirty="0" smtClean="0"/>
                        <a:t> Osnove informatike za strukovne škole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smtClean="0"/>
                        <a:t>Luka Curiš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dirty="0" smtClean="0"/>
                        <a:t>1.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Damjan Zagorec,</a:t>
                      </a:r>
                      <a:r>
                        <a:rPr lang="hr-HR" i="1" baseline="0" dirty="0" smtClean="0"/>
                        <a:t> dipl. inf.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Filip Herceg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Dorian Filip </a:t>
                      </a:r>
                      <a:r>
                        <a:rPr lang="hr-HR" dirty="0" err="1" smtClean="0"/>
                        <a:t>Pavetić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Luka Pozaić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94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25272" y="167950"/>
            <a:ext cx="10058400" cy="51505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Županijska smotra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LiDraNo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359774"/>
              </p:ext>
            </p:extLst>
          </p:nvPr>
        </p:nvGraphicFramePr>
        <p:xfrm>
          <a:off x="1125272" y="683000"/>
          <a:ext cx="100584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60307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i prezime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Županijska razina - kategorija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34461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Jakopović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Kategorija literarnog izraza</a:t>
                      </a:r>
                    </a:p>
                    <a:p>
                      <a:pPr algn="ctr"/>
                      <a:r>
                        <a:rPr lang="hr-HR" dirty="0" smtClean="0"/>
                        <a:t>Rad Tamare Jakopović </a:t>
                      </a:r>
                      <a:r>
                        <a:rPr lang="hr-HR" dirty="0" err="1" smtClean="0"/>
                        <a:t>prodložen</a:t>
                      </a:r>
                      <a:r>
                        <a:rPr lang="hr-HR" dirty="0" smtClean="0"/>
                        <a:t> za državnu smotru</a:t>
                      </a:r>
                      <a:endParaRPr lang="hr-HR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4461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Gabrijela </a:t>
                      </a:r>
                      <a:r>
                        <a:rPr lang="hr-HR" dirty="0" err="1" smtClean="0"/>
                        <a:t>Rogan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689233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Barbara </a:t>
                      </a:r>
                      <a:r>
                        <a:rPr lang="hr-HR" dirty="0" err="1" smtClean="0"/>
                        <a:t>Tomorad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4461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Ivona Plečko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1.u</a:t>
                      </a:r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Pojedinačni nastup – kazivanje</a:t>
                      </a:r>
                      <a:r>
                        <a:rPr lang="hr-HR" baseline="0" dirty="0" smtClean="0"/>
                        <a:t> poezije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Martina Sviben,</a:t>
                      </a:r>
                      <a:r>
                        <a:rPr lang="hr-HR" i="1" baseline="0" dirty="0" smtClean="0"/>
                        <a:t> prof.</a:t>
                      </a:r>
                      <a:endParaRPr lang="hr-HR" i="1" dirty="0"/>
                    </a:p>
                  </a:txBody>
                  <a:tcPr anchor="ctr"/>
                </a:tc>
              </a:tr>
              <a:tr h="60307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Barbara </a:t>
                      </a:r>
                      <a:r>
                        <a:rPr lang="hr-HR" dirty="0" err="1" smtClean="0"/>
                        <a:t>Milički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Antonija</a:t>
                      </a:r>
                      <a:r>
                        <a:rPr lang="hr-HR" i="1" baseline="0" dirty="0" smtClean="0"/>
                        <a:t> Čekolj, mag. educ. philol. croat.</a:t>
                      </a:r>
                      <a:endParaRPr lang="hr-HR" i="1" dirty="0"/>
                    </a:p>
                  </a:txBody>
                  <a:tcPr anchor="ctr"/>
                </a:tc>
              </a:tr>
              <a:tr h="344616"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Andreja Cvetko</a:t>
                      </a:r>
                    </a:p>
                    <a:p>
                      <a:pPr algn="ctr"/>
                      <a:r>
                        <a:rPr lang="hr-HR" dirty="0" smtClean="0"/>
                        <a:t>Ana Brlečić</a:t>
                      </a:r>
                    </a:p>
                    <a:p>
                      <a:pPr algn="ctr"/>
                      <a:r>
                        <a:rPr lang="hr-HR" dirty="0" smtClean="0"/>
                        <a:t>Ana </a:t>
                      </a:r>
                      <a:r>
                        <a:rPr lang="hr-HR" dirty="0" err="1" smtClean="0"/>
                        <a:t>Bukal</a:t>
                      </a:r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Dora Franciska Horvat</a:t>
                      </a:r>
                    </a:p>
                    <a:p>
                      <a:pPr algn="ctr"/>
                      <a:r>
                        <a:rPr lang="hr-HR" dirty="0" smtClean="0"/>
                        <a:t>Maja Kos</a:t>
                      </a:r>
                    </a:p>
                    <a:p>
                      <a:pPr algn="ctr"/>
                      <a:r>
                        <a:rPr lang="hr-HR" dirty="0" smtClean="0"/>
                        <a:t>Tamara Jakopović</a:t>
                      </a:r>
                    </a:p>
                    <a:p>
                      <a:pPr algn="ctr"/>
                      <a:r>
                        <a:rPr lang="hr-HR" dirty="0" smtClean="0"/>
                        <a:t>Marija </a:t>
                      </a:r>
                      <a:r>
                        <a:rPr lang="hr-HR" dirty="0" err="1" smtClean="0"/>
                        <a:t>Tomorad</a:t>
                      </a:r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Amalija </a:t>
                      </a:r>
                      <a:r>
                        <a:rPr lang="hr-HR" dirty="0" err="1" smtClean="0"/>
                        <a:t>Petric</a:t>
                      </a:r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Antonio </a:t>
                      </a:r>
                      <a:r>
                        <a:rPr lang="hr-HR" dirty="0" err="1" smtClean="0"/>
                        <a:t>Hranić</a:t>
                      </a:r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4.u</a:t>
                      </a:r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4.g2</a:t>
                      </a:r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4.r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Skupni scenski nastup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584622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82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Državna smotra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LiDraNo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356470"/>
              </p:ext>
            </p:extLst>
          </p:nvPr>
        </p:nvGraphicFramePr>
        <p:xfrm>
          <a:off x="1097280" y="1958230"/>
          <a:ext cx="10058400" cy="1511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4358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i prezime učenika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/>
                </a:tc>
              </a:tr>
              <a:tr h="4358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Jakopović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Učenice su pohvaljene za svoj rad i nastup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Ivančica </a:t>
                      </a:r>
                      <a:r>
                        <a:rPr lang="hr-HR" i="1" dirty="0" err="1" smtClean="0"/>
                        <a:t>Tomorad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/>
                </a:tc>
              </a:tr>
              <a:tr h="435828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Barbara </a:t>
                      </a:r>
                      <a:r>
                        <a:rPr lang="hr-HR" dirty="0" err="1" smtClean="0"/>
                        <a:t>Milički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Antonija</a:t>
                      </a:r>
                      <a:r>
                        <a:rPr lang="hr-HR" i="1" baseline="0" dirty="0" smtClean="0"/>
                        <a:t> Čekolj, mag. educ. philol. croat.</a:t>
                      </a:r>
                      <a:endParaRPr lang="hr-HR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67445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Engleski jezik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788942"/>
              </p:ext>
            </p:extLst>
          </p:nvPr>
        </p:nvGraphicFramePr>
        <p:xfrm>
          <a:off x="970383" y="765113"/>
          <a:ext cx="10054350" cy="586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870"/>
                <a:gridCol w="2010870"/>
                <a:gridCol w="2010870"/>
                <a:gridCol w="2010870"/>
                <a:gridCol w="2010870"/>
              </a:tblGrid>
              <a:tr h="643004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67181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 2A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Tamara </a:t>
                      </a:r>
                      <a:r>
                        <a:rPr lang="hr-HR" dirty="0" err="1" smtClean="0"/>
                        <a:t>Ožvald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6.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Jasna </a:t>
                      </a:r>
                      <a:r>
                        <a:rPr lang="hr-HR" i="1" dirty="0" err="1" smtClean="0"/>
                        <a:t>Polanović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/>
                </a:tc>
              </a:tr>
              <a:tr h="367181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 4A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Tomislav </a:t>
                      </a:r>
                      <a:r>
                        <a:rPr lang="hr-HR" dirty="0" err="1" smtClean="0"/>
                        <a:t>Tkalec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9. mjesto</a:t>
                      </a:r>
                      <a:endParaRPr lang="hr-H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i="1" dirty="0" smtClean="0"/>
                        <a:t>Jasna</a:t>
                      </a:r>
                      <a:r>
                        <a:rPr lang="hr-HR" i="1" baseline="0" dirty="0" smtClean="0"/>
                        <a:t> </a:t>
                      </a:r>
                      <a:r>
                        <a:rPr lang="hr-HR" i="1" baseline="0" dirty="0" err="1" smtClean="0"/>
                        <a:t>Polanović</a:t>
                      </a:r>
                      <a:r>
                        <a:rPr lang="hr-HR" i="1" baseline="0" dirty="0" smtClean="0"/>
                        <a:t>, prof.</a:t>
                      </a:r>
                      <a:endParaRPr lang="hr-HR" i="1" dirty="0"/>
                    </a:p>
                  </a:txBody>
                  <a:tcPr/>
                </a:tc>
              </a:tr>
              <a:tr h="367181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</a:t>
                      </a:r>
                      <a:r>
                        <a:rPr lang="hr-HR" b="1" i="1" baseline="0" dirty="0" smtClean="0"/>
                        <a:t> 2B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Aleksandar Hren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Jasna Buljan, prof.</a:t>
                      </a:r>
                      <a:endParaRPr lang="hr-HR" i="1" dirty="0"/>
                    </a:p>
                  </a:txBody>
                  <a:tcPr anchor="ctr"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Fran</a:t>
                      </a:r>
                      <a:r>
                        <a:rPr lang="hr-HR" dirty="0" smtClean="0"/>
                        <a:t> Majdak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Luka Curiš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Patrik Tadić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8.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 gridSpan="5">
                  <a:txBody>
                    <a:bodyPr/>
                    <a:lstStyle/>
                    <a:p>
                      <a:pPr algn="ctr"/>
                      <a:r>
                        <a:rPr lang="hr-HR" b="1" i="1" dirty="0" smtClean="0"/>
                        <a:t>Kategorija 4B</a:t>
                      </a:r>
                      <a:endParaRPr lang="hr-HR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Domagoj </a:t>
                      </a:r>
                      <a:r>
                        <a:rPr lang="hr-HR" dirty="0" err="1" smtClean="0"/>
                        <a:t>Habazin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Jasna Buljan, prof.</a:t>
                      </a:r>
                      <a:endParaRPr lang="hr-HR" i="1" dirty="0"/>
                    </a:p>
                  </a:txBody>
                  <a:tcPr anchor="ctr"/>
                </a:tc>
              </a:tr>
              <a:tr h="367181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Filip Herceg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961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9642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Njemački jezik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491393"/>
              </p:ext>
            </p:extLst>
          </p:nvPr>
        </p:nvGraphicFramePr>
        <p:xfrm>
          <a:off x="1096963" y="1846263"/>
          <a:ext cx="10058400" cy="257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  <a:gridCol w="2514600"/>
              </a:tblGrid>
              <a:tr h="743986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Dorotea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Bituh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5.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Martina Orsag, mag.</a:t>
                      </a:r>
                      <a:r>
                        <a:rPr lang="hr-HR" i="1" baseline="0" dirty="0" smtClean="0"/>
                        <a:t> educ. philol. germ. et mag. educ. philol. croat.</a:t>
                      </a:r>
                      <a:endParaRPr lang="hr-HR" i="1" dirty="0"/>
                    </a:p>
                  </a:txBody>
                  <a:tcPr anchor="ctr"/>
                </a:tc>
              </a:tr>
              <a:tr h="431039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Dario </a:t>
                      </a:r>
                      <a:r>
                        <a:rPr lang="hr-HR" dirty="0" err="1" smtClean="0"/>
                        <a:t>Štahan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3.lt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7. mjesto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Ana Rihtarić, mag.</a:t>
                      </a:r>
                      <a:r>
                        <a:rPr lang="hr-HR" i="1" baseline="0" dirty="0" smtClean="0"/>
                        <a:t> educ. philol. germ. et mag. educ. philol. croat.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993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0981"/>
          </a:xfrm>
        </p:spPr>
        <p:txBody>
          <a:bodyPr/>
          <a:lstStyle/>
          <a:p>
            <a:pPr algn="ctr"/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63664"/>
              </p:ext>
            </p:extLst>
          </p:nvPr>
        </p:nvGraphicFramePr>
        <p:xfrm>
          <a:off x="1096963" y="1846263"/>
          <a:ext cx="10058400" cy="340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</a:t>
                      </a:r>
                      <a:r>
                        <a:rPr lang="hr-HR" baseline="0" dirty="0" smtClean="0"/>
                        <a:t> i prezime učenika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Razred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županijskom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Rezultat na državnom</a:t>
                      </a:r>
                      <a:r>
                        <a:rPr lang="hr-HR" baseline="0" dirty="0" smtClean="0"/>
                        <a:t> natjecanju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Mentor</a:t>
                      </a:r>
                      <a:endParaRPr lang="hr-H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Lara </a:t>
                      </a:r>
                      <a:r>
                        <a:rPr lang="hr-HR" dirty="0" err="1" smtClean="0"/>
                        <a:t>Pugar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11. </a:t>
                      </a:r>
                      <a:r>
                        <a:rPr lang="hr-HR" b="1" smtClean="0"/>
                        <a:t>mjesto</a:t>
                      </a:r>
                      <a:endParaRPr lang="hr-HR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Božena</a:t>
                      </a:r>
                      <a:r>
                        <a:rPr lang="hr-HR" i="1" baseline="0" dirty="0" smtClean="0"/>
                        <a:t> </a:t>
                      </a:r>
                      <a:r>
                        <a:rPr lang="hr-HR" i="1" baseline="0" dirty="0" err="1" smtClean="0"/>
                        <a:t>Palanović</a:t>
                      </a:r>
                      <a:r>
                        <a:rPr lang="hr-HR" i="1" baseline="0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Josip </a:t>
                      </a:r>
                      <a:r>
                        <a:rPr lang="hr-HR" dirty="0" err="1" smtClean="0"/>
                        <a:t>Kuljak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Tin</a:t>
                      </a:r>
                      <a:r>
                        <a:rPr lang="hr-HR" baseline="0" dirty="0" smtClean="0"/>
                        <a:t> Margetić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Lana Kramar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 mjesto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Ivan </a:t>
                      </a:r>
                      <a:r>
                        <a:rPr lang="hr-HR" dirty="0" err="1" smtClean="0"/>
                        <a:t>Futivić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3.g1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Iskra </a:t>
                      </a:r>
                      <a:r>
                        <a:rPr lang="hr-HR" i="1" dirty="0" err="1" smtClean="0"/>
                        <a:t>Joć</a:t>
                      </a:r>
                      <a:r>
                        <a:rPr lang="hr-HR" i="1" dirty="0" smtClean="0"/>
                        <a:t>,</a:t>
                      </a:r>
                      <a:r>
                        <a:rPr lang="hr-HR" i="1" baseline="0" dirty="0" smtClean="0"/>
                        <a:t> dipl. ing.</a:t>
                      </a:r>
                      <a:endParaRPr lang="hr-HR" i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Valentina Babić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4.g2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1. mjesto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Božena </a:t>
                      </a:r>
                      <a:r>
                        <a:rPr lang="hr-HR" i="1" dirty="0" err="1" smtClean="0"/>
                        <a:t>Palanović</a:t>
                      </a:r>
                      <a:r>
                        <a:rPr lang="hr-HR" i="1" dirty="0" smtClean="0"/>
                        <a:t>, prof.</a:t>
                      </a:r>
                      <a:endParaRPr lang="hr-HR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2085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262</TotalTime>
  <Words>1647</Words>
  <Application>Microsoft Office PowerPoint</Application>
  <PresentationFormat>Široki zaslon</PresentationFormat>
  <Paragraphs>510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5" baseType="lpstr">
      <vt:lpstr>Calibri</vt:lpstr>
      <vt:lpstr>Calibri Light</vt:lpstr>
      <vt:lpstr>Retrospektiva</vt:lpstr>
      <vt:lpstr>SREDNJA ŠKOLA ZLATAR</vt:lpstr>
      <vt:lpstr>Nagrada Gjalski za srednje škole</vt:lpstr>
      <vt:lpstr>Vjeronaučna olimpijada</vt:lpstr>
      <vt:lpstr>Informatika</vt:lpstr>
      <vt:lpstr>Županijska smotra LiDraNo</vt:lpstr>
      <vt:lpstr>Državna smotra LiDraNo</vt:lpstr>
      <vt:lpstr>Engleski jezik</vt:lpstr>
      <vt:lpstr>Njemački jezik</vt:lpstr>
      <vt:lpstr>Matematika</vt:lpstr>
      <vt:lpstr>Geografija</vt:lpstr>
      <vt:lpstr>Povijest</vt:lpstr>
      <vt:lpstr>Hrvatski jezik</vt:lpstr>
      <vt:lpstr>Fizika</vt:lpstr>
      <vt:lpstr>Osnove elektrotehnike i mjerenja u elektrotehnici</vt:lpstr>
      <vt:lpstr>II. Državno ekipno natjecanje u obrazovnom sektoru elektrotehnika i računalstvo</vt:lpstr>
      <vt:lpstr>Državna smotra radova iz elektrotehnike i računalstva</vt:lpstr>
      <vt:lpstr>Nacionalna izložba inovacija Ivanić - Grad</vt:lpstr>
      <vt:lpstr>Biologija</vt:lpstr>
      <vt:lpstr>Likovno – literarni natječaj na temu Domovinskog rata</vt:lpstr>
      <vt:lpstr>Neslužbeno natjecanje u prevođenju – Juvenes translatores</vt:lpstr>
      <vt:lpstr>Međunarodno natjecanje iz engleskog jezika (HIPPO natjecanje)</vt:lpstr>
      <vt:lpstr>Festival English all around</vt:lpstr>
      <vt:lpstr>Natjecanje Dabar</vt:lpstr>
      <vt:lpstr>Mladež Crvenog križa</vt:lpstr>
      <vt:lpstr>Europski kviz o novcu</vt:lpstr>
      <vt:lpstr>Međunarodno natjecanje “Klokan bez granica”</vt:lpstr>
      <vt:lpstr>Državno natjecanje iz sektora Promet i logistika</vt:lpstr>
      <vt:lpstr>Sportska natjecanja</vt:lpstr>
      <vt:lpstr>Županijsko natjecanje - Kros</vt:lpstr>
      <vt:lpstr>Natjecanje u Futsalu</vt:lpstr>
      <vt:lpstr>Rukomet</vt:lpstr>
      <vt:lpstr>Odbojka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SREDNJA ŠKOLA ZLATAR</dc:title>
  <dc:creator>Korisnik</dc:creator>
  <cp:lastModifiedBy>Korisnik</cp:lastModifiedBy>
  <cp:revision>38</cp:revision>
  <dcterms:created xsi:type="dcterms:W3CDTF">2018-04-09T07:47:20Z</dcterms:created>
  <dcterms:modified xsi:type="dcterms:W3CDTF">2018-07-20T10:55:10Z</dcterms:modified>
</cp:coreProperties>
</file>