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  <p:sldMasterId id="2147483718" r:id="rId2"/>
  </p:sldMasterIdLst>
  <p:sldIdLst>
    <p:sldId id="256" r:id="rId3"/>
    <p:sldId id="289" r:id="rId4"/>
    <p:sldId id="290" r:id="rId5"/>
    <p:sldId id="258" r:id="rId6"/>
    <p:sldId id="259" r:id="rId7"/>
    <p:sldId id="270" r:id="rId8"/>
    <p:sldId id="260" r:id="rId9"/>
    <p:sldId id="261" r:id="rId10"/>
    <p:sldId id="262" r:id="rId11"/>
    <p:sldId id="263" r:id="rId12"/>
    <p:sldId id="292" r:id="rId13"/>
    <p:sldId id="293" r:id="rId14"/>
    <p:sldId id="264" r:id="rId15"/>
    <p:sldId id="267" r:id="rId16"/>
    <p:sldId id="265" r:id="rId17"/>
    <p:sldId id="294" r:id="rId18"/>
    <p:sldId id="266" r:id="rId19"/>
    <p:sldId id="268" r:id="rId20"/>
    <p:sldId id="291" r:id="rId21"/>
    <p:sldId id="283" r:id="rId22"/>
    <p:sldId id="287" r:id="rId23"/>
    <p:sldId id="288" r:id="rId24"/>
    <p:sldId id="275" r:id="rId25"/>
    <p:sldId id="276" r:id="rId26"/>
    <p:sldId id="286" r:id="rId27"/>
    <p:sldId id="295" r:id="rId28"/>
    <p:sldId id="278" r:id="rId29"/>
    <p:sldId id="279" r:id="rId30"/>
    <p:sldId id="281" r:id="rId3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Srednji stil 1 - Isticanj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6433" autoAdjust="0"/>
  </p:normalViewPr>
  <p:slideViewPr>
    <p:cSldViewPr snapToGrid="0">
      <p:cViewPr>
        <p:scale>
          <a:sx n="70" d="100"/>
          <a:sy n="70" d="100"/>
        </p:scale>
        <p:origin x="72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9730-1C91-426F-AA87-63DF5ED03D62}" type="datetimeFigureOut">
              <a:rPr lang="hr-HR" smtClean="0"/>
              <a:pPr/>
              <a:t>22.7.2019.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ABBF0-9C9A-433A-B13E-67ABD43BB03E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0990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9730-1C91-426F-AA87-63DF5ED03D62}" type="datetimeFigureOut">
              <a:rPr lang="hr-HR" smtClean="0"/>
              <a:pPr/>
              <a:t>22.7.2019.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ABBF0-9C9A-433A-B13E-67ABD43BB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9125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9730-1C91-426F-AA87-63DF5ED03D62}" type="datetimeFigureOut">
              <a:rPr lang="hr-HR" smtClean="0"/>
              <a:pPr/>
              <a:t>22.7.2019.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ABBF0-9C9A-433A-B13E-67ABD43BB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964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9730-1C91-426F-AA87-63DF5ED03D62}" type="datetimeFigureOut">
              <a:rPr lang="hr-HR" smtClean="0"/>
              <a:pPr/>
              <a:t>22.7.2019.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ABBF0-9C9A-433A-B13E-67ABD43BB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0673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9730-1C91-426F-AA87-63DF5ED03D62}" type="datetimeFigureOut">
              <a:rPr lang="hr-HR" smtClean="0"/>
              <a:pPr/>
              <a:t>22.7.2019.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ABBF0-9C9A-433A-B13E-67ABD43BB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3069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9730-1C91-426F-AA87-63DF5ED03D62}" type="datetimeFigureOut">
              <a:rPr lang="hr-HR" smtClean="0"/>
              <a:pPr/>
              <a:t>22.7.2019.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ABBF0-9C9A-433A-B13E-67ABD43BB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7866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9730-1C91-426F-AA87-63DF5ED03D62}" type="datetimeFigureOut">
              <a:rPr lang="hr-HR" smtClean="0"/>
              <a:pPr/>
              <a:t>22.7.2019.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ABBF0-9C9A-433A-B13E-67ABD43BB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929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9730-1C91-426F-AA87-63DF5ED03D62}" type="datetimeFigureOut">
              <a:rPr lang="hr-HR" smtClean="0"/>
              <a:pPr/>
              <a:t>22.7.2019.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ABBF0-9C9A-433A-B13E-67ABD43BB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00509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9730-1C91-426F-AA87-63DF5ED03D62}" type="datetimeFigureOut">
              <a:rPr lang="hr-HR" smtClean="0"/>
              <a:pPr/>
              <a:t>22.7.2019.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ABBF0-9C9A-433A-B13E-67ABD43BB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94843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9730-1C91-426F-AA87-63DF5ED03D62}" type="datetimeFigureOut">
              <a:rPr lang="hr-HR" smtClean="0"/>
              <a:pPr/>
              <a:t>22.7.2019.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ABBF0-9C9A-433A-B13E-67ABD43BB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76144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9730-1C91-426F-AA87-63DF5ED03D62}" type="datetimeFigureOut">
              <a:rPr lang="hr-HR" smtClean="0"/>
              <a:pPr/>
              <a:t>22.7.2019.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ABBF0-9C9A-433A-B13E-67ABD43BB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411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9730-1C91-426F-AA87-63DF5ED03D62}" type="datetimeFigureOut">
              <a:rPr lang="hr-HR" smtClean="0"/>
              <a:pPr/>
              <a:t>22.7.2019.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ABBF0-9C9A-433A-B13E-67ABD43BB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96171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9730-1C91-426F-AA87-63DF5ED03D62}" type="datetimeFigureOut">
              <a:rPr lang="hr-HR" smtClean="0"/>
              <a:pPr/>
              <a:t>22.7.2019.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ABBF0-9C9A-433A-B13E-67ABD43BB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2542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9730-1C91-426F-AA87-63DF5ED03D62}" type="datetimeFigureOut">
              <a:rPr lang="hr-HR" smtClean="0"/>
              <a:pPr/>
              <a:t>22.7.2019.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ABBF0-9C9A-433A-B13E-67ABD43BB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6126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9730-1C91-426F-AA87-63DF5ED03D62}" type="datetimeFigureOut">
              <a:rPr lang="hr-HR" smtClean="0"/>
              <a:pPr/>
              <a:t>22.7.2019.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ABBF0-9C9A-433A-B13E-67ABD43BB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73655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9730-1C91-426F-AA87-63DF5ED03D62}" type="datetimeFigureOut">
              <a:rPr lang="hr-HR" smtClean="0"/>
              <a:pPr/>
              <a:t>22.7.2019.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ABBF0-9C9A-433A-B13E-67ABD43BB03E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34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9730-1C91-426F-AA87-63DF5ED03D62}" type="datetimeFigureOut">
              <a:rPr lang="hr-HR" smtClean="0"/>
              <a:pPr/>
              <a:t>22.7.2019.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ABBF0-9C9A-433A-B13E-67ABD43BB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9627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9730-1C91-426F-AA87-63DF5ED03D62}" type="datetimeFigureOut">
              <a:rPr lang="hr-HR" smtClean="0"/>
              <a:pPr/>
              <a:t>22.7.2019.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ABBF0-9C9A-433A-B13E-67ABD43BB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4315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9730-1C91-426F-AA87-63DF5ED03D62}" type="datetimeFigureOut">
              <a:rPr lang="hr-HR" smtClean="0"/>
              <a:pPr/>
              <a:t>22.7.2019.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ABBF0-9C9A-433A-B13E-67ABD43BB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1307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9730-1C91-426F-AA87-63DF5ED03D62}" type="datetimeFigureOut">
              <a:rPr lang="hr-HR" smtClean="0"/>
              <a:pPr/>
              <a:t>22.7.2019.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ABBF0-9C9A-433A-B13E-67ABD43BB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0274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C5E9730-1C91-426F-AA87-63DF5ED03D62}" type="datetimeFigureOut">
              <a:rPr lang="hr-HR" smtClean="0"/>
              <a:pPr/>
              <a:t>22.7.2019.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6ABBF0-9C9A-433A-B13E-67ABD43BB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5999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9730-1C91-426F-AA87-63DF5ED03D62}" type="datetimeFigureOut">
              <a:rPr lang="hr-HR" smtClean="0"/>
              <a:pPr/>
              <a:t>22.7.2019.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ABBF0-9C9A-433A-B13E-67ABD43BB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817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C5E9730-1C91-426F-AA87-63DF5ED03D62}" type="datetimeFigureOut">
              <a:rPr lang="hr-HR" smtClean="0"/>
              <a:pPr/>
              <a:t>22.7.2019.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46ABBF0-9C9A-433A-B13E-67ABD43BB03E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275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E9730-1C91-426F-AA87-63DF5ED03D62}" type="datetimeFigureOut">
              <a:rPr lang="hr-HR" smtClean="0"/>
              <a:pPr/>
              <a:t>22.7.2019.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ABBF0-9C9A-433A-B13E-67ABD43BB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7867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00051" y="2751947"/>
            <a:ext cx="10058400" cy="1465489"/>
          </a:xfrm>
        </p:spPr>
        <p:txBody>
          <a:bodyPr>
            <a:noAutofit/>
          </a:bodyPr>
          <a:lstStyle/>
          <a:p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SREDNJA ŠKOLA ZLATAR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00051" y="4660894"/>
            <a:ext cx="10058400" cy="1143000"/>
          </a:xfrm>
        </p:spPr>
        <p:txBody>
          <a:bodyPr>
            <a:normAutofit/>
          </a:bodyPr>
          <a:lstStyle/>
          <a:p>
            <a:pPr algn="ctr"/>
            <a:r>
              <a:rPr lang="hr-HR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REZULTATI NATJECANJA 2018./2019.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3929" y="242595"/>
            <a:ext cx="2532164" cy="2509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95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40981"/>
          </a:xfrm>
        </p:spPr>
        <p:txBody>
          <a:bodyPr/>
          <a:lstStyle/>
          <a:p>
            <a:pPr algn="ctr"/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Matematika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7282180"/>
              </p:ext>
            </p:extLst>
          </p:nvPr>
        </p:nvGraphicFramePr>
        <p:xfrm>
          <a:off x="1096963" y="1846263"/>
          <a:ext cx="10058400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Ime</a:t>
                      </a:r>
                      <a:r>
                        <a:rPr lang="hr-HR" baseline="0" dirty="0"/>
                        <a:t> i prezime učenika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Razred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Rezultat na županijskom natjecanju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Rezultat na državnom</a:t>
                      </a:r>
                      <a:r>
                        <a:rPr lang="hr-HR" baseline="0" dirty="0"/>
                        <a:t> natjecanju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Mentor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Blaž </a:t>
                      </a:r>
                      <a:r>
                        <a:rPr lang="hr-HR" dirty="0" err="1"/>
                        <a:t>Stužić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1.g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0" dirty="0"/>
                        <a:t>2. mjesto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i="1" dirty="0"/>
                        <a:t>Vesna Svrtan, prof.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Josip </a:t>
                      </a:r>
                      <a:r>
                        <a:rPr lang="hr-HR" dirty="0" err="1"/>
                        <a:t>Kuljak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2.g2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3. mjesto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i="1" dirty="0"/>
                        <a:t>Božena </a:t>
                      </a:r>
                      <a:r>
                        <a:rPr lang="hr-HR" i="1" dirty="0" err="1"/>
                        <a:t>Palanović</a:t>
                      </a:r>
                      <a:r>
                        <a:rPr lang="hr-HR" i="1" dirty="0"/>
                        <a:t>, prof.</a:t>
                      </a:r>
                    </a:p>
                    <a:p>
                      <a:pPr algn="ctr"/>
                      <a:endParaRPr lang="hr-HR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Lara </a:t>
                      </a:r>
                      <a:r>
                        <a:rPr lang="hr-HR" dirty="0" err="1"/>
                        <a:t>Pugar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2.g2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1. mjesto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hr-HR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Tin</a:t>
                      </a:r>
                      <a:r>
                        <a:rPr lang="hr-HR" baseline="0" dirty="0"/>
                        <a:t> Margetić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3.g2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hr-HR" b="1" dirty="0"/>
                        <a:t>1. mjesto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hr-HR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hr-HR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Lana Kramar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3.g2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2. mjesto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hr-HR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Ivan </a:t>
                      </a:r>
                      <a:r>
                        <a:rPr lang="hr-HR" dirty="0" err="1"/>
                        <a:t>Futivić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4.g1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hr-HR" b="0" dirty="0"/>
                        <a:t>3. mjesto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hr-HR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r-HR" i="1" dirty="0"/>
                        <a:t>Iskra </a:t>
                      </a:r>
                      <a:r>
                        <a:rPr lang="hr-HR" i="1" dirty="0" err="1"/>
                        <a:t>Joć</a:t>
                      </a:r>
                      <a:r>
                        <a:rPr lang="hr-HR" i="1" dirty="0"/>
                        <a:t>,</a:t>
                      </a:r>
                      <a:r>
                        <a:rPr lang="hr-HR" i="1" baseline="0" dirty="0"/>
                        <a:t> dipl. ing.</a:t>
                      </a:r>
                      <a:endParaRPr lang="hr-HR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Antonija Latin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4.g2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1. mjesto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14. mjesto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hr-HR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6208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Kemija </a:t>
            </a:r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2249670"/>
              </p:ext>
            </p:extLst>
          </p:nvPr>
        </p:nvGraphicFramePr>
        <p:xfrm>
          <a:off x="1096963" y="1846263"/>
          <a:ext cx="100584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Ime i prezime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Razred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Rezultat na županijskom natjecanju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Mentor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Blaž </a:t>
                      </a:r>
                      <a:r>
                        <a:rPr lang="hr-HR" dirty="0" err="1"/>
                        <a:t>Stužić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1.g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7. mjesto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Anita </a:t>
                      </a:r>
                      <a:r>
                        <a:rPr lang="hr-HR" dirty="0" err="1"/>
                        <a:t>Pavlek</a:t>
                      </a:r>
                      <a:r>
                        <a:rPr lang="hr-HR" dirty="0"/>
                        <a:t>, prof.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6840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Latinski jezik 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8901742"/>
              </p:ext>
            </p:extLst>
          </p:nvPr>
        </p:nvGraphicFramePr>
        <p:xfrm>
          <a:off x="1096963" y="1846263"/>
          <a:ext cx="100584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Ime i prezime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Razred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Rezultat na županijskom natjecanju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Mentor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Lana </a:t>
                      </a:r>
                      <a:r>
                        <a:rPr lang="hr-HR" dirty="0" err="1"/>
                        <a:t>Orsag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2.g2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6. mjesto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r-HR" dirty="0"/>
                        <a:t>Astrid</a:t>
                      </a:r>
                      <a:r>
                        <a:rPr lang="hr-HR" baseline="0" dirty="0"/>
                        <a:t> </a:t>
                      </a:r>
                      <a:r>
                        <a:rPr lang="hr-HR" baseline="0" dirty="0" err="1"/>
                        <a:t>Milunović</a:t>
                      </a:r>
                      <a:r>
                        <a:rPr lang="hr-HR" baseline="0" dirty="0"/>
                        <a:t>, prof.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Ana Marija </a:t>
                      </a:r>
                      <a:r>
                        <a:rPr lang="hr-HR" dirty="0" err="1"/>
                        <a:t>Jakušić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2.g2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7. mjesto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1898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94328"/>
          </a:xfrm>
        </p:spPr>
        <p:txBody>
          <a:bodyPr/>
          <a:lstStyle/>
          <a:p>
            <a:pPr algn="ctr"/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Geografija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3048102"/>
              </p:ext>
            </p:extLst>
          </p:nvPr>
        </p:nvGraphicFramePr>
        <p:xfrm>
          <a:off x="2199371" y="1700612"/>
          <a:ext cx="8046720" cy="425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89134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Ime</a:t>
                      </a:r>
                      <a:r>
                        <a:rPr lang="hr-HR" baseline="0" dirty="0"/>
                        <a:t> i prezime učenika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Razred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Rezultat na županijskom natjecanju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Mentor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Blaž </a:t>
                      </a:r>
                      <a:r>
                        <a:rPr lang="hr-HR" dirty="0" err="1"/>
                        <a:t>Stužić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1.g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2. mjesto</a:t>
                      </a:r>
                    </a:p>
                  </a:txBody>
                  <a:tcPr anchor="ctr"/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hr-HR" i="1" dirty="0"/>
                        <a:t>Davorka </a:t>
                      </a:r>
                      <a:r>
                        <a:rPr lang="hr-HR" i="1" dirty="0" err="1"/>
                        <a:t>Pelko</a:t>
                      </a:r>
                      <a:r>
                        <a:rPr lang="hr-HR" i="1" dirty="0"/>
                        <a:t>, prof.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Juraj Tenšek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2.g1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3. mjesto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hr-HR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Marta </a:t>
                      </a:r>
                      <a:r>
                        <a:rPr lang="hr-HR" dirty="0" err="1"/>
                        <a:t>Benković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2.g1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hr-HR" b="0" dirty="0"/>
                        <a:t>4.</a:t>
                      </a:r>
                      <a:r>
                        <a:rPr lang="hr-HR" b="0" baseline="0" dirty="0"/>
                        <a:t> mj</a:t>
                      </a:r>
                      <a:r>
                        <a:rPr lang="hr-HR" b="0" dirty="0"/>
                        <a:t>esto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Monika </a:t>
                      </a:r>
                      <a:r>
                        <a:rPr lang="hr-HR" dirty="0" err="1"/>
                        <a:t>Petanjek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2.g1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7. mjesto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Filip Čukman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3.g2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1. mjesto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Andro </a:t>
                      </a:r>
                      <a:r>
                        <a:rPr lang="hr-HR" dirty="0" err="1"/>
                        <a:t>Klancir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3.g2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3. mjesto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Antonija Latin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4.g2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1. mjesto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Kristina </a:t>
                      </a:r>
                      <a:r>
                        <a:rPr lang="hr-HR" dirty="0" err="1"/>
                        <a:t>Škudar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4.g2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4. mjesto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Jadranka </a:t>
                      </a:r>
                      <a:r>
                        <a:rPr lang="hr-HR" dirty="0" err="1"/>
                        <a:t>Bingula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2.g2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2. mjesto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i="1" dirty="0"/>
                        <a:t>Dražen Ljubić, prof.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0767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87634"/>
          </a:xfrm>
        </p:spPr>
        <p:txBody>
          <a:bodyPr/>
          <a:lstStyle/>
          <a:p>
            <a:pPr algn="ctr"/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Povijest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6118473"/>
              </p:ext>
            </p:extLst>
          </p:nvPr>
        </p:nvGraphicFramePr>
        <p:xfrm>
          <a:off x="1096963" y="1846263"/>
          <a:ext cx="10058400" cy="423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Ime</a:t>
                      </a:r>
                      <a:r>
                        <a:rPr lang="hr-HR" baseline="0" dirty="0"/>
                        <a:t> i prezime učenika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Razred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Rezultat na županijskom natjecanju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Rezultat na državnom natjecanju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Mentor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Jadranka </a:t>
                      </a:r>
                      <a:r>
                        <a:rPr lang="hr-HR" dirty="0" err="1"/>
                        <a:t>Bingula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2.g2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4. mjesto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hr-HR" i="1" dirty="0"/>
                        <a:t>Snježana </a:t>
                      </a:r>
                      <a:r>
                        <a:rPr lang="hr-HR" i="1" dirty="0" err="1"/>
                        <a:t>Švljek</a:t>
                      </a:r>
                      <a:r>
                        <a:rPr lang="hr-HR" i="1" dirty="0"/>
                        <a:t>, prof.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Jurica Kunić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2.g1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5. mjesto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hr-HR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Snježana</a:t>
                      </a:r>
                      <a:r>
                        <a:rPr lang="hr-HR" baseline="0" dirty="0"/>
                        <a:t> </a:t>
                      </a:r>
                      <a:r>
                        <a:rPr lang="hr-HR" baseline="0" dirty="0" err="1"/>
                        <a:t>Hanžek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3.g1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3. mjesto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hr-HR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Dominik </a:t>
                      </a:r>
                      <a:r>
                        <a:rPr lang="hr-HR" dirty="0" err="1"/>
                        <a:t>Košec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4.g1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4. mjesto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hr-HR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hr-HR" b="1" i="1" dirty="0"/>
                        <a:t>Kategorija istraživačkih</a:t>
                      </a:r>
                      <a:r>
                        <a:rPr lang="hr-HR" b="1" i="1" baseline="0" dirty="0"/>
                        <a:t> radova</a:t>
                      </a:r>
                      <a:endParaRPr lang="hr-H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Tamara </a:t>
                      </a:r>
                      <a:r>
                        <a:rPr lang="hr-HR" dirty="0" err="1"/>
                        <a:t>Ožvald</a:t>
                      </a:r>
                      <a:endParaRPr lang="hr-HR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r-HR" dirty="0"/>
                        <a:t>3.g2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hr-HR" b="1" dirty="0"/>
                        <a:t>1. mjesto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hr-HR" dirty="0"/>
                        <a:t>Rad pod temom </a:t>
                      </a:r>
                      <a:r>
                        <a:rPr lang="hr-HR" b="1" dirty="0"/>
                        <a:t>„Marija Bistrica u vrijeme župnika Ivana Krizmanića”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hr-HR" b="1" dirty="0"/>
                        <a:t>9.</a:t>
                      </a:r>
                      <a:r>
                        <a:rPr lang="hr-HR" b="1" baseline="0" dirty="0"/>
                        <a:t> mjesto</a:t>
                      </a:r>
                      <a:endParaRPr lang="hr-HR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i="1" dirty="0"/>
                        <a:t>Snježana </a:t>
                      </a:r>
                      <a:r>
                        <a:rPr lang="hr-HR" i="1" dirty="0" err="1"/>
                        <a:t>Švljek</a:t>
                      </a:r>
                      <a:r>
                        <a:rPr lang="hr-HR" i="1" dirty="0"/>
                        <a:t>, prof.</a:t>
                      </a:r>
                    </a:p>
                    <a:p>
                      <a:endParaRPr lang="hr-H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Marta </a:t>
                      </a:r>
                      <a:r>
                        <a:rPr lang="hr-HR" dirty="0" err="1"/>
                        <a:t>Prugovečki</a:t>
                      </a:r>
                      <a:endParaRPr lang="hr-H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991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22917" y="0"/>
            <a:ext cx="10058400" cy="709127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Hrvatski jezik</a:t>
            </a:r>
          </a:p>
        </p:txBody>
      </p:sp>
      <p:graphicFrame>
        <p:nvGraphicFramePr>
          <p:cNvPr id="7" name="Rezervirano mjesto sadržaja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649469"/>
              </p:ext>
            </p:extLst>
          </p:nvPr>
        </p:nvGraphicFramePr>
        <p:xfrm>
          <a:off x="1623702" y="633959"/>
          <a:ext cx="8938900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9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9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9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07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9186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Ime</a:t>
                      </a:r>
                      <a:r>
                        <a:rPr lang="hr-HR" sz="1200" baseline="0" dirty="0"/>
                        <a:t> i prezime učenika</a:t>
                      </a:r>
                      <a:endParaRPr lang="hr-H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Razred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Rezultat na županijskom natjecanju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Mentor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278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Magdalena</a:t>
                      </a:r>
                      <a:r>
                        <a:rPr lang="hr-HR" sz="1200" baseline="0" dirty="0"/>
                        <a:t> </a:t>
                      </a:r>
                      <a:r>
                        <a:rPr lang="hr-HR" sz="1200" baseline="0" dirty="0" err="1"/>
                        <a:t>Markuš</a:t>
                      </a:r>
                      <a:endParaRPr lang="hr-H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1.g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hr-HR" sz="1200" b="0" dirty="0"/>
                        <a:t>6. mjesto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i="1" dirty="0"/>
                        <a:t>Ivančica </a:t>
                      </a:r>
                      <a:r>
                        <a:rPr lang="hr-HR" sz="1200" i="1" dirty="0" err="1"/>
                        <a:t>Tomorad</a:t>
                      </a:r>
                      <a:r>
                        <a:rPr lang="hr-HR" sz="1200" i="1" dirty="0"/>
                        <a:t>, prof.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278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Lana </a:t>
                      </a:r>
                      <a:r>
                        <a:rPr lang="hr-HR" sz="1200" dirty="0" err="1"/>
                        <a:t>Orsag</a:t>
                      </a:r>
                      <a:endParaRPr lang="hr-H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2.g2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hr-HR" sz="1200" b="0" dirty="0"/>
                        <a:t>8. mjesto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i="1"/>
                        <a:t>Ljerka</a:t>
                      </a:r>
                      <a:r>
                        <a:rPr lang="hr-HR" sz="1200" i="1" baseline="0"/>
                        <a:t> Gajski Markulin, prof.</a:t>
                      </a:r>
                      <a:endParaRPr lang="hr-HR" sz="12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278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Lara </a:t>
                      </a:r>
                      <a:r>
                        <a:rPr lang="hr-HR" sz="1200" dirty="0" err="1"/>
                        <a:t>Pugar</a:t>
                      </a:r>
                      <a:endParaRPr lang="hr-H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2.g2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hr-HR" sz="1200" b="0" dirty="0"/>
                        <a:t>10. mjesto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i="1" dirty="0"/>
                        <a:t>Ljerka</a:t>
                      </a:r>
                      <a:r>
                        <a:rPr lang="hr-HR" sz="1200" i="1" baseline="0" dirty="0"/>
                        <a:t> Gajski Markulin, prof.</a:t>
                      </a:r>
                      <a:endParaRPr lang="hr-HR" sz="12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278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Dora </a:t>
                      </a:r>
                      <a:r>
                        <a:rPr lang="hr-HR" sz="1200" dirty="0" err="1"/>
                        <a:t>Martinuš</a:t>
                      </a:r>
                      <a:endParaRPr lang="hr-H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2.g1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hr-HR" sz="1200" b="0" dirty="0"/>
                        <a:t>13. mjesto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i="1" dirty="0"/>
                        <a:t>Martina Sviben, prof.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278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Monika </a:t>
                      </a:r>
                      <a:r>
                        <a:rPr lang="hr-HR" sz="1200" dirty="0" err="1"/>
                        <a:t>Petanjek</a:t>
                      </a:r>
                      <a:endParaRPr lang="hr-H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2.g1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hr-HR" sz="1200" b="0" dirty="0"/>
                        <a:t>14. mjesto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i="1" dirty="0"/>
                        <a:t>Martina Sviben, prof.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278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Monika </a:t>
                      </a:r>
                      <a:r>
                        <a:rPr lang="hr-HR" sz="1200" dirty="0" err="1"/>
                        <a:t>Klanfar</a:t>
                      </a:r>
                      <a:endParaRPr lang="hr-H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2.u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hr-HR" sz="1200" b="0" dirty="0"/>
                        <a:t>18. mjesto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i="1" dirty="0"/>
                        <a:t>Martina Sviben, prof.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278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Anamarija </a:t>
                      </a:r>
                      <a:r>
                        <a:rPr lang="hr-HR" sz="1200" dirty="0" err="1"/>
                        <a:t>Mrkoci</a:t>
                      </a:r>
                      <a:endParaRPr lang="hr-H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2.u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hr-HR" sz="1200" b="0" dirty="0"/>
                        <a:t>19. mjesto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i="1" dirty="0"/>
                        <a:t>Martina Sviben, prof.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278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Iva </a:t>
                      </a:r>
                      <a:r>
                        <a:rPr lang="hr-HR" sz="1200" dirty="0" err="1"/>
                        <a:t>Mikulec</a:t>
                      </a:r>
                      <a:endParaRPr lang="hr-H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2.g1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hr-HR" sz="1200" b="0" dirty="0"/>
                        <a:t>20. mjesto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i="1" dirty="0"/>
                        <a:t>Martina Sviben, prof.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278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Ana Marija Turčin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2.u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hr-HR" sz="1200" b="0" dirty="0"/>
                        <a:t>22. mjesto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i="1" dirty="0"/>
                        <a:t>Martina Sviben, prof.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4278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Zvonimir Matejaš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2.g2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hr-HR" sz="1200" b="0" dirty="0"/>
                        <a:t>24. mjesto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i="1" dirty="0"/>
                        <a:t>Ljerka</a:t>
                      </a:r>
                      <a:r>
                        <a:rPr lang="hr-HR" sz="1200" i="1" baseline="0" dirty="0"/>
                        <a:t> Gajski Markulin, prof.</a:t>
                      </a:r>
                      <a:endParaRPr lang="hr-HR" sz="12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4278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Arijana </a:t>
                      </a:r>
                      <a:r>
                        <a:rPr lang="hr-HR" sz="1200" dirty="0" err="1"/>
                        <a:t>Kreš</a:t>
                      </a:r>
                      <a:endParaRPr lang="hr-H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3.g1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hr-HR" sz="1200" b="0" dirty="0"/>
                        <a:t>3.</a:t>
                      </a:r>
                      <a:r>
                        <a:rPr lang="hr-HR" sz="1200" b="0" baseline="0" dirty="0"/>
                        <a:t> mjesto</a:t>
                      </a:r>
                      <a:endParaRPr lang="hr-HR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i="1" dirty="0"/>
                        <a:t>Kristina </a:t>
                      </a:r>
                      <a:r>
                        <a:rPr lang="hr-HR" sz="1200" i="1" dirty="0" err="1"/>
                        <a:t>Belko</a:t>
                      </a:r>
                      <a:r>
                        <a:rPr lang="hr-HR" sz="1200" i="1" dirty="0"/>
                        <a:t> Krsnik, prof.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4278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Mihaela </a:t>
                      </a:r>
                      <a:r>
                        <a:rPr lang="hr-HR" sz="1200" dirty="0" err="1"/>
                        <a:t>Pakšec</a:t>
                      </a:r>
                      <a:endParaRPr lang="hr-H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3.g2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3. mjesto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i="1" dirty="0"/>
                        <a:t>Ivančica </a:t>
                      </a:r>
                      <a:r>
                        <a:rPr lang="hr-HR" sz="1200" i="1" dirty="0" err="1"/>
                        <a:t>Tomorad</a:t>
                      </a:r>
                      <a:r>
                        <a:rPr lang="hr-HR" sz="1200" i="1" dirty="0"/>
                        <a:t>, prof.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4278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Magdalena Krsnik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3.u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9. mjesto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i="1" dirty="0"/>
                        <a:t>Martina Sviben, prof.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4278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Andro </a:t>
                      </a:r>
                      <a:r>
                        <a:rPr lang="hr-HR" sz="1200" dirty="0" err="1"/>
                        <a:t>Klancir</a:t>
                      </a:r>
                      <a:endParaRPr lang="hr-H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3.g1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10. mjesto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i="1" dirty="0"/>
                        <a:t>Kristina </a:t>
                      </a:r>
                      <a:r>
                        <a:rPr lang="hr-HR" sz="1200" i="1" dirty="0" err="1"/>
                        <a:t>Belko</a:t>
                      </a:r>
                      <a:r>
                        <a:rPr lang="hr-HR" sz="1200" i="1" dirty="0"/>
                        <a:t> Krsnik, prof.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4278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Dora </a:t>
                      </a:r>
                      <a:r>
                        <a:rPr lang="hr-HR" sz="1200" dirty="0" err="1"/>
                        <a:t>Vajdić</a:t>
                      </a:r>
                      <a:endParaRPr lang="hr-H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3.u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13. mjesto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i="1" dirty="0"/>
                        <a:t>Martina Sviben, prof.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4278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Jana </a:t>
                      </a:r>
                      <a:r>
                        <a:rPr lang="hr-HR" sz="1200" dirty="0" err="1"/>
                        <a:t>Kudelić</a:t>
                      </a:r>
                      <a:r>
                        <a:rPr lang="hr-HR" sz="12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3.g1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15. mjesto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i="1" dirty="0"/>
                        <a:t>Kristina </a:t>
                      </a:r>
                      <a:r>
                        <a:rPr lang="hr-HR" sz="1200" i="1" dirty="0" err="1"/>
                        <a:t>Belko</a:t>
                      </a:r>
                      <a:r>
                        <a:rPr lang="hr-HR" sz="1200" i="1" dirty="0"/>
                        <a:t> Krsnik, prof.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4278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Lucija </a:t>
                      </a:r>
                      <a:r>
                        <a:rPr lang="hr-HR" sz="1200" dirty="0" err="1"/>
                        <a:t>Pretković</a:t>
                      </a:r>
                      <a:endParaRPr lang="hr-H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4.g2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3. mjesto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i="1" dirty="0"/>
                        <a:t>Ljerka</a:t>
                      </a:r>
                      <a:r>
                        <a:rPr lang="hr-HR" sz="1200" i="1" baseline="0" dirty="0"/>
                        <a:t> Gajski Markulin, prof.</a:t>
                      </a:r>
                      <a:endParaRPr lang="hr-HR" sz="12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4278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Gordana </a:t>
                      </a:r>
                      <a:r>
                        <a:rPr lang="hr-HR" sz="1200" dirty="0" err="1"/>
                        <a:t>Sambolić</a:t>
                      </a:r>
                      <a:endParaRPr lang="hr-H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4.g1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6. mjesto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i="1" dirty="0"/>
                        <a:t>Ljerka</a:t>
                      </a:r>
                      <a:r>
                        <a:rPr lang="hr-HR" sz="1200" i="1" baseline="0" dirty="0"/>
                        <a:t> Gajski Markulin, prof.</a:t>
                      </a:r>
                      <a:endParaRPr lang="hr-HR" sz="12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4278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Nikolina </a:t>
                      </a:r>
                      <a:r>
                        <a:rPr lang="hr-HR" sz="1200" dirty="0" err="1"/>
                        <a:t>Kešćec</a:t>
                      </a:r>
                      <a:endParaRPr lang="hr-H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4.u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7. mjesto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i="1" dirty="0"/>
                        <a:t>Kristina </a:t>
                      </a:r>
                      <a:r>
                        <a:rPr lang="hr-HR" sz="1200" i="1" dirty="0" err="1"/>
                        <a:t>Belko</a:t>
                      </a:r>
                      <a:r>
                        <a:rPr lang="hr-HR" sz="1200" i="1" dirty="0"/>
                        <a:t> Krsnik, prof.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64278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Lea Margetić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4.g1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10. mjesto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i="1" dirty="0"/>
                        <a:t>Ljerka</a:t>
                      </a:r>
                      <a:r>
                        <a:rPr lang="hr-HR" sz="1200" i="1" baseline="0" dirty="0"/>
                        <a:t> Gajski Markulin, prof.</a:t>
                      </a:r>
                      <a:endParaRPr lang="hr-HR" sz="12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64278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Kristina </a:t>
                      </a:r>
                      <a:r>
                        <a:rPr lang="hr-HR" sz="1200" dirty="0" err="1"/>
                        <a:t>Škudar</a:t>
                      </a:r>
                      <a:endParaRPr lang="hr-H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4.g2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11. mjesto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i="1" dirty="0"/>
                        <a:t>Ljerka</a:t>
                      </a:r>
                      <a:r>
                        <a:rPr lang="hr-HR" sz="1200" i="1" baseline="0" dirty="0"/>
                        <a:t> Gajski Markulin, prof.</a:t>
                      </a:r>
                      <a:endParaRPr lang="hr-HR" sz="12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1520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Biologija 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8847351"/>
              </p:ext>
            </p:extLst>
          </p:nvPr>
        </p:nvGraphicFramePr>
        <p:xfrm>
          <a:off x="1096963" y="1846263"/>
          <a:ext cx="100584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Ime i prezime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Razred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Rezultat na županijskom natjecanju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Mentor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Nika Matković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1.g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1. mjesto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hr-HR" dirty="0"/>
                        <a:t>Saša </a:t>
                      </a:r>
                      <a:r>
                        <a:rPr lang="hr-HR" dirty="0" err="1"/>
                        <a:t>Peričak</a:t>
                      </a:r>
                      <a:r>
                        <a:rPr lang="hr-HR" dirty="0"/>
                        <a:t>, </a:t>
                      </a:r>
                      <a:r>
                        <a:rPr lang="hr-HR" dirty="0" err="1"/>
                        <a:t>dipl.ing</a:t>
                      </a:r>
                      <a:r>
                        <a:rPr lang="hr-HR" dirty="0"/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Blaž </a:t>
                      </a:r>
                      <a:r>
                        <a:rPr lang="hr-HR" dirty="0" err="1"/>
                        <a:t>Stužić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1.g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4. mjesto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Tamara </a:t>
                      </a:r>
                      <a:r>
                        <a:rPr lang="hr-HR" dirty="0" err="1"/>
                        <a:t>Ožvald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3.g2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1. mjesto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Jadranka </a:t>
                      </a:r>
                      <a:r>
                        <a:rPr lang="hr-HR" dirty="0" err="1"/>
                        <a:t>Bingula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2.g2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2. mjesto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r-HR" dirty="0"/>
                        <a:t>Anita </a:t>
                      </a:r>
                      <a:r>
                        <a:rPr lang="hr-HR" dirty="0" err="1"/>
                        <a:t>Pavlek</a:t>
                      </a:r>
                      <a:r>
                        <a:rPr lang="hr-HR" dirty="0"/>
                        <a:t>, prof.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err="1"/>
                        <a:t>Donatella</a:t>
                      </a:r>
                      <a:r>
                        <a:rPr lang="hr-HR" dirty="0"/>
                        <a:t> </a:t>
                      </a:r>
                      <a:r>
                        <a:rPr lang="hr-HR" dirty="0" err="1"/>
                        <a:t>Gučin</a:t>
                      </a:r>
                      <a:r>
                        <a:rPr lang="hr-HR" dirty="0"/>
                        <a:t> Županić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4.g2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3. mjesto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90099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59642"/>
          </a:xfrm>
        </p:spPr>
        <p:txBody>
          <a:bodyPr/>
          <a:lstStyle/>
          <a:p>
            <a:pPr algn="ctr"/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Fizika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2873637"/>
              </p:ext>
            </p:extLst>
          </p:nvPr>
        </p:nvGraphicFramePr>
        <p:xfrm>
          <a:off x="1096963" y="1846263"/>
          <a:ext cx="100584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Ime</a:t>
                      </a:r>
                      <a:r>
                        <a:rPr lang="hr-HR" baseline="0" dirty="0"/>
                        <a:t> i prezime učenika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Razred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Rezultat na županijskom natjecanju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Mentor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Ivan </a:t>
                      </a:r>
                      <a:r>
                        <a:rPr lang="hr-HR" dirty="0" err="1"/>
                        <a:t>Futivić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4.g1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1. mjesto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r-HR" i="1" dirty="0"/>
                        <a:t>Vladimir Bošnjak, dipl. ing. </a:t>
                      </a:r>
                      <a:r>
                        <a:rPr lang="hr-HR" i="1" dirty="0" err="1"/>
                        <a:t>phys</a:t>
                      </a:r>
                      <a:r>
                        <a:rPr lang="hr-HR" i="1" dirty="0"/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Antonija</a:t>
                      </a:r>
                      <a:r>
                        <a:rPr lang="hr-HR" baseline="0" dirty="0"/>
                        <a:t> Latin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4.g2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2. mjesto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0215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277273"/>
            <a:ext cx="10058400" cy="1187633"/>
          </a:xfrm>
        </p:spPr>
        <p:txBody>
          <a:bodyPr>
            <a:normAutofit/>
          </a:bodyPr>
          <a:lstStyle/>
          <a:p>
            <a:pPr algn="ctr"/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Robotika 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904791"/>
              </p:ext>
            </p:extLst>
          </p:nvPr>
        </p:nvGraphicFramePr>
        <p:xfrm>
          <a:off x="1096963" y="1846263"/>
          <a:ext cx="10058400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Ime</a:t>
                      </a:r>
                      <a:r>
                        <a:rPr lang="hr-HR" baseline="0" dirty="0"/>
                        <a:t> i prezime učenika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Razred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Rezultat na međužupanijskom natjecanju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Mentor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Stjepan</a:t>
                      </a:r>
                      <a:r>
                        <a:rPr lang="hr-HR" baseline="0" dirty="0"/>
                        <a:t> </a:t>
                      </a:r>
                      <a:r>
                        <a:rPr lang="hr-HR" baseline="0" dirty="0" err="1"/>
                        <a:t>Bingula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4.r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r-HR" dirty="0"/>
                        <a:t>1. mjesto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r-H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Tomislav </a:t>
                      </a:r>
                      <a:r>
                        <a:rPr lang="hr-HR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Pavlek</a:t>
                      </a:r>
                      <a:r>
                        <a:rPr lang="hr-H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struč. spec. ing. el. </a:t>
                      </a:r>
                      <a:endParaRPr lang="hr-HR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Karlo Marković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4.r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54616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4800" spc="-50" dirty="0" err="1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Mehatronika</a:t>
            </a:r>
            <a:endParaRPr lang="hr-HR" b="1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295464"/>
              </p:ext>
            </p:extLst>
          </p:nvPr>
        </p:nvGraphicFramePr>
        <p:xfrm>
          <a:off x="838200" y="1825625"/>
          <a:ext cx="10058400" cy="155448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Ime</a:t>
                      </a:r>
                      <a:r>
                        <a:rPr lang="hr-HR" baseline="0" dirty="0"/>
                        <a:t> i prezime učenika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Razred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Rezultat na međužupanijskom natjecanju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Mentor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Mihael </a:t>
                      </a:r>
                      <a:r>
                        <a:rPr lang="hr-HR" dirty="0" err="1"/>
                        <a:t>Horvatek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4.r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5. mjesto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kern="1200" dirty="0"/>
                        <a:t>Vladimir </a:t>
                      </a:r>
                      <a:r>
                        <a:rPr lang="hr-HR" sz="1800" kern="1200" dirty="0" err="1"/>
                        <a:t>Klapač</a:t>
                      </a:r>
                      <a:r>
                        <a:rPr lang="hr-HR" sz="1800" kern="1200" dirty="0"/>
                        <a:t>, struč. spec. ing. el. </a:t>
                      </a:r>
                      <a:endParaRPr lang="hr-HR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7167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err="1"/>
              <a:t>M</a:t>
            </a:r>
            <a:r>
              <a:rPr lang="de-DE" dirty="0" err="1"/>
              <a:t>ax</a:t>
            </a:r>
            <a:r>
              <a:rPr lang="de-DE" dirty="0"/>
              <a:t> sucht den </a:t>
            </a:r>
            <a:r>
              <a:rPr lang="hr-HR" dirty="0" err="1"/>
              <a:t>S</a:t>
            </a:r>
            <a:r>
              <a:rPr lang="de-DE" dirty="0" err="1"/>
              <a:t>uperstar</a:t>
            </a:r>
            <a:r>
              <a:rPr lang="de-DE" dirty="0"/>
              <a:t> </a:t>
            </a:r>
            <a:r>
              <a:rPr lang="hr-HR" dirty="0"/>
              <a:t>II</a:t>
            </a:r>
            <a:br>
              <a:rPr lang="de-DE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Učenici </a:t>
            </a:r>
            <a:r>
              <a:rPr lang="hr-HR" sz="3200" b="1" dirty="0"/>
              <a:t>Nikola Biškup</a:t>
            </a:r>
            <a:r>
              <a:rPr lang="hr-HR" sz="3200" dirty="0"/>
              <a:t>, </a:t>
            </a:r>
            <a:r>
              <a:rPr lang="hr-HR" sz="3200" b="1" dirty="0"/>
              <a:t>Dora </a:t>
            </a:r>
            <a:r>
              <a:rPr lang="hr-HR" sz="3200" b="1" dirty="0" err="1"/>
              <a:t>Martinuš</a:t>
            </a:r>
            <a:r>
              <a:rPr lang="hr-HR" sz="3200" dirty="0"/>
              <a:t> i </a:t>
            </a:r>
            <a:r>
              <a:rPr lang="hr-HR" sz="3200" b="1" dirty="0"/>
              <a:t>Iva </a:t>
            </a:r>
            <a:r>
              <a:rPr lang="hr-HR" sz="3200" b="1" dirty="0" err="1"/>
              <a:t>Mikulec</a:t>
            </a:r>
            <a:r>
              <a:rPr lang="hr-HR" sz="3200" dirty="0"/>
              <a:t> iz 2.g1 razreda te </a:t>
            </a:r>
            <a:r>
              <a:rPr lang="hr-HR" sz="3200" b="1" dirty="0"/>
              <a:t>Lana </a:t>
            </a:r>
            <a:r>
              <a:rPr lang="hr-HR" sz="3200" b="1" dirty="0" err="1"/>
              <a:t>Orsag</a:t>
            </a:r>
            <a:r>
              <a:rPr lang="hr-HR" sz="3200" dirty="0"/>
              <a:t> i </a:t>
            </a:r>
            <a:r>
              <a:rPr lang="hr-HR" sz="3200" b="1" dirty="0"/>
              <a:t>Ana Marija </a:t>
            </a:r>
            <a:r>
              <a:rPr lang="hr-HR" sz="3200" b="1" dirty="0" err="1"/>
              <a:t>Jakušić</a:t>
            </a:r>
            <a:r>
              <a:rPr lang="hr-HR" sz="3200" dirty="0"/>
              <a:t> iz 2.g2. razreda predstavili su se rap izvedbom </a:t>
            </a:r>
            <a:r>
              <a:rPr lang="hr-HR" sz="3200" i="1" dirty="0"/>
              <a:t>Berlin, Berlin </a:t>
            </a:r>
            <a:r>
              <a:rPr lang="hr-HR" sz="3200" dirty="0"/>
              <a:t>i osvojili </a:t>
            </a:r>
            <a:r>
              <a:rPr lang="hr-HR" sz="3200" b="1" dirty="0"/>
              <a:t>3. mjesto</a:t>
            </a:r>
            <a:r>
              <a:rPr lang="hr-HR" sz="3200" dirty="0"/>
              <a:t>. </a:t>
            </a:r>
          </a:p>
          <a:p>
            <a:r>
              <a:rPr lang="hr-HR" sz="3200" dirty="0"/>
              <a:t>Mentorica: Nataša Krajačić, prof.</a:t>
            </a:r>
          </a:p>
        </p:txBody>
      </p:sp>
    </p:spTree>
    <p:extLst>
      <p:ext uri="{BB962C8B-B14F-4D97-AF65-F5344CB8AC3E}">
        <p14:creationId xmlns:p14="http://schemas.microsoft.com/office/powerpoint/2010/main" val="6422570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Državno natjecanje </a:t>
            </a:r>
            <a:r>
              <a:rPr lang="hr-H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WorldSkills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Croatia 2019.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7984993"/>
              </p:ext>
            </p:extLst>
          </p:nvPr>
        </p:nvGraphicFramePr>
        <p:xfrm>
          <a:off x="1097280" y="2144842"/>
          <a:ext cx="10058400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Ime i prezime učenika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Razred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Rezultat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Mentor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Stjepan </a:t>
                      </a:r>
                      <a:r>
                        <a:rPr lang="hr-HR" dirty="0" err="1"/>
                        <a:t>Bingula</a:t>
                      </a:r>
                      <a:endParaRPr lang="hr-HR" dirty="0"/>
                    </a:p>
                    <a:p>
                      <a:pPr algn="ctr"/>
                      <a:r>
                        <a:rPr lang="hr-HR" dirty="0" err="1"/>
                        <a:t>Manuel</a:t>
                      </a:r>
                      <a:r>
                        <a:rPr lang="hr-HR" dirty="0"/>
                        <a:t> </a:t>
                      </a:r>
                      <a:r>
                        <a:rPr lang="hr-HR" dirty="0" err="1"/>
                        <a:t>Plašć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4.r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1.</a:t>
                      </a:r>
                      <a:r>
                        <a:rPr lang="hr-HR" baseline="0" dirty="0"/>
                        <a:t> mjesto – zlatna medalja za rad </a:t>
                      </a:r>
                      <a:r>
                        <a:rPr lang="hr-HR" baseline="0" dirty="0" err="1"/>
                        <a:t>Agrobot</a:t>
                      </a:r>
                      <a:r>
                        <a:rPr lang="hr-HR" baseline="0" dirty="0"/>
                        <a:t> 4G </a:t>
                      </a:r>
                      <a:endParaRPr lang="hr-HR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r-H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Tomislav </a:t>
                      </a:r>
                      <a:r>
                        <a:rPr lang="hr-HR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Pavlek</a:t>
                      </a:r>
                      <a:r>
                        <a:rPr lang="hr-H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hr-HR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struč</a:t>
                      </a:r>
                      <a:r>
                        <a:rPr lang="hr-H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hr-HR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spec</a:t>
                      </a:r>
                      <a:r>
                        <a:rPr lang="hr-H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ing. el. </a:t>
                      </a:r>
                      <a:endParaRPr lang="hr-HR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Karlo Marković</a:t>
                      </a:r>
                    </a:p>
                    <a:p>
                      <a:pPr algn="ctr"/>
                      <a:r>
                        <a:rPr lang="hr-HR" dirty="0"/>
                        <a:t>Stjepan </a:t>
                      </a:r>
                      <a:r>
                        <a:rPr lang="hr-HR" dirty="0" err="1"/>
                        <a:t>Bingula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4.r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Zapaženi rezultat u disciplini Robotika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hr-HR" dirty="0" err="1"/>
                        <a:t>Manuel</a:t>
                      </a:r>
                      <a:r>
                        <a:rPr lang="hr-HR" dirty="0"/>
                        <a:t> </a:t>
                      </a:r>
                      <a:r>
                        <a:rPr lang="hr-HR" dirty="0" err="1"/>
                        <a:t>Plašć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4.r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Zapaženi rezultat u disciplini Izrada programskih rješenja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Srećko Sviben, dipl. ing. el.</a:t>
                      </a:r>
                      <a:endParaRPr lang="hr-HR" i="1" dirty="0"/>
                    </a:p>
                    <a:p>
                      <a:pPr algn="ctr"/>
                      <a:endParaRPr lang="hr-HR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3915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b="1" dirty="0"/>
              <a:t>19. Izložba inovacija na Fakultetu strojarstva i brodogradnje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Našu školu, u pratnji profesora Bojana Rogine, mag.ing.el., predstavljali su učenici smjera tehničar za računalstvo </a:t>
            </a:r>
            <a:r>
              <a:rPr lang="hr-HR" b="1" dirty="0"/>
              <a:t>Manuel Plašć</a:t>
            </a:r>
            <a:r>
              <a:rPr lang="hr-HR" dirty="0"/>
              <a:t> (4.r.) i </a:t>
            </a:r>
            <a:r>
              <a:rPr lang="hr-HR" b="1" dirty="0"/>
              <a:t>Stjepan</a:t>
            </a:r>
            <a:r>
              <a:rPr lang="hr-HR" dirty="0"/>
              <a:t> </a:t>
            </a:r>
            <a:r>
              <a:rPr lang="hr-HR" b="1" dirty="0"/>
              <a:t>Bingula</a:t>
            </a:r>
            <a:r>
              <a:rPr lang="hr-HR" dirty="0"/>
              <a:t> (4.r.) kao autori rada „Agrobot 4G".</a:t>
            </a:r>
          </a:p>
          <a:p>
            <a:r>
              <a:rPr lang="hr-HR" dirty="0"/>
              <a:t>Mentor: Tomislav Pavlek, struč. spec. ing. el.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Nacionalna izložba inovacija Ivanić - Grad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Stjepan Bingula </a:t>
            </a:r>
            <a:r>
              <a:rPr lang="hr-HR" dirty="0"/>
              <a:t>(4.r.) i </a:t>
            </a:r>
            <a:r>
              <a:rPr lang="hr-HR" b="1" dirty="0"/>
              <a:t>Manuel Plašć</a:t>
            </a:r>
            <a:r>
              <a:rPr lang="hr-HR" dirty="0"/>
              <a:t>, 4. r predstavili su se radom Agrobot 4G i dobili </a:t>
            </a:r>
            <a:r>
              <a:rPr lang="hr-HR" b="1" dirty="0"/>
              <a:t>zlatnu medalju.</a:t>
            </a:r>
          </a:p>
          <a:p>
            <a:r>
              <a:rPr lang="hr-HR" dirty="0"/>
              <a:t>Mentor: Tomislav Pavlek, struč. spec. ing. el.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Natjecanje Dabar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97280" y="2626582"/>
            <a:ext cx="10366839" cy="16776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r-HR" dirty="0"/>
          </a:p>
          <a:p>
            <a:pPr algn="ctr"/>
            <a:r>
              <a:rPr lang="hr-HR" dirty="0"/>
              <a:t>Učenici </a:t>
            </a:r>
            <a:r>
              <a:rPr lang="hr-HR" b="1" dirty="0"/>
              <a:t>Luka Curiš, 3.r , Juraj Tušek, 2.g1, Marko Hopek, 2.r, Filip Srebačić, 3.r, Lorena Herceg, 4.u, Marko Tkalčević, 3.r i Sandra Huljak, 4.u</a:t>
            </a:r>
            <a:r>
              <a:rPr lang="hr-HR" dirty="0"/>
              <a:t> plasirali su se među 10% najuspješnijih natjecatelja u kategoriji srednjoškolaca</a:t>
            </a:r>
          </a:p>
        </p:txBody>
      </p:sp>
    </p:spTree>
    <p:extLst>
      <p:ext uri="{BB962C8B-B14F-4D97-AF65-F5344CB8AC3E}">
        <p14:creationId xmlns:p14="http://schemas.microsoft.com/office/powerpoint/2010/main" val="22279997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Mladež Crvenog križa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8723791"/>
              </p:ext>
            </p:extLst>
          </p:nvPr>
        </p:nvGraphicFramePr>
        <p:xfrm>
          <a:off x="908956" y="1737360"/>
          <a:ext cx="10058400" cy="3162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37474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Ime</a:t>
                      </a:r>
                      <a:r>
                        <a:rPr lang="hr-HR" baseline="0" dirty="0"/>
                        <a:t> i prezime učenika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Razred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Rezultat na općinskom/gradskom natjecanju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Rezultat na međužupanijskom</a:t>
                      </a:r>
                      <a:r>
                        <a:rPr lang="hr-HR" baseline="0" dirty="0"/>
                        <a:t> natjecanju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Mentor</a:t>
                      </a:r>
                    </a:p>
                    <a:p>
                      <a:pPr algn="ctr"/>
                      <a:endParaRPr lang="hr-H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Romina </a:t>
                      </a:r>
                      <a:r>
                        <a:rPr lang="hr-HR" dirty="0" err="1"/>
                        <a:t>Vrban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2.u</a:t>
                      </a: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1. mjesto</a:t>
                      </a: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hr-HR" b="1" i="0" dirty="0"/>
                        <a:t>7. mjesto</a:t>
                      </a: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i="1" dirty="0"/>
                        <a:t>Diana</a:t>
                      </a:r>
                      <a:r>
                        <a:rPr lang="hr-HR" i="1" baseline="0" dirty="0"/>
                        <a:t> </a:t>
                      </a:r>
                      <a:r>
                        <a:rPr lang="hr-HR" i="1" baseline="0" dirty="0" err="1"/>
                        <a:t>Javorek</a:t>
                      </a:r>
                      <a:r>
                        <a:rPr lang="hr-HR" i="1" baseline="0" dirty="0"/>
                        <a:t>, dipl. </a:t>
                      </a:r>
                      <a:r>
                        <a:rPr lang="hr-HR" i="1" baseline="0" dirty="0" err="1"/>
                        <a:t>oec</a:t>
                      </a:r>
                      <a:r>
                        <a:rPr lang="hr-HR" i="1" baseline="0" dirty="0"/>
                        <a:t>.</a:t>
                      </a:r>
                      <a:endParaRPr lang="hr-HR" i="1" dirty="0"/>
                    </a:p>
                    <a:p>
                      <a:pPr algn="ctr"/>
                      <a:endParaRPr lang="hr-HR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Ana Marija Turčin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2.u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Lana Pozaić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2.u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Marta Macan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1.u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Iva </a:t>
                      </a:r>
                      <a:r>
                        <a:rPr lang="hr-HR" dirty="0" err="1"/>
                        <a:t>Škrlec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1.g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Elena Matejaš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1.u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47826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49828"/>
          </a:xfrm>
        </p:spPr>
        <p:txBody>
          <a:bodyPr>
            <a:normAutofit/>
          </a:bodyPr>
          <a:lstStyle/>
          <a:p>
            <a:r>
              <a:rPr lang="hr-HR" sz="4200" b="1" dirty="0"/>
              <a:t>Međunarodno natjecanje “Klokan bez granica”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b="1" dirty="0"/>
              <a:t>Blaž Stužić, Lea Sedak Benčić i Nino Borgudan (1.g) </a:t>
            </a:r>
            <a:r>
              <a:rPr lang="hr-HR" sz="2800" dirty="0"/>
              <a:t>među 10 % najuspješnijih u Hrvatskoj.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A423C-560B-442D-9172-A875CC60D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MAT liga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B605C-4F95-4C4D-B2D9-40D363C77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Učenici</a:t>
            </a:r>
            <a:r>
              <a:rPr lang="hr-HR" sz="2400" b="1" dirty="0"/>
              <a:t> Lara Pugar i Josip Kuljak (2. g2) </a:t>
            </a:r>
            <a:r>
              <a:rPr lang="hr-HR" sz="2400" dirty="0"/>
              <a:t>bili su najbolji u svojoj konkurenciji.</a:t>
            </a:r>
          </a:p>
          <a:p>
            <a:r>
              <a:rPr lang="hr-HR" sz="2400" b="1" dirty="0"/>
              <a:t>Drugo mjesto </a:t>
            </a:r>
            <a:r>
              <a:rPr lang="hr-HR" sz="2400" dirty="0"/>
              <a:t>osvojili su učenici 1. g razreda </a:t>
            </a:r>
            <a:r>
              <a:rPr lang="hr-HR" sz="2400" b="1" dirty="0"/>
              <a:t>Lea Sedak Benčić i Blaž Stužić, </a:t>
            </a:r>
            <a:r>
              <a:rPr lang="hr-HR" sz="2400" dirty="0"/>
              <a:t>a treći su bili </a:t>
            </a:r>
            <a:r>
              <a:rPr lang="hr-HR" sz="2400" b="1" dirty="0"/>
              <a:t>Lana Kramar i Tin Margetić (3.g 2) te Andro Klancir (3.g1) </a:t>
            </a:r>
            <a:r>
              <a:rPr lang="hr-HR" sz="2400" dirty="0"/>
              <a:t>u jednom kolu</a:t>
            </a:r>
            <a:r>
              <a:rPr lang="hr-HR" sz="2400" b="1" dirty="0"/>
              <a:t>.</a:t>
            </a:r>
          </a:p>
          <a:p>
            <a:r>
              <a:rPr lang="hr-HR" sz="2400" dirty="0"/>
              <a:t>Učenici 1.r razreda </a:t>
            </a:r>
            <a:r>
              <a:rPr lang="hr-HR" sz="2400" b="1" dirty="0"/>
              <a:t>Filip Mikulec i Teodor Gregorić </a:t>
            </a:r>
            <a:r>
              <a:rPr lang="hr-HR" sz="2400" dirty="0"/>
              <a:t>osvojili su drugo mjesto u konkurenciji strukovnih škola.</a:t>
            </a:r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3124172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9287" y="361247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hr-HR" sz="6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Sportska natjecanja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80287">
            <a:off x="1931436" y="3145096"/>
            <a:ext cx="2646201" cy="2813237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48087">
            <a:off x="7216180" y="2524437"/>
            <a:ext cx="2403682" cy="2403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7478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144443"/>
            <a:ext cx="10058400" cy="1450757"/>
          </a:xfrm>
        </p:spPr>
        <p:txBody>
          <a:bodyPr/>
          <a:lstStyle/>
          <a:p>
            <a:pPr algn="ctr"/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Županijsko natjecanje - Kros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606625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hr-HR" sz="3200" dirty="0"/>
              <a:t>U kategoriji djevojke učenice </a:t>
            </a:r>
            <a:r>
              <a:rPr lang="hr-HR" sz="3200" b="1" dirty="0"/>
              <a:t>Inga </a:t>
            </a:r>
            <a:r>
              <a:rPr lang="hr-HR" sz="3200" b="1" dirty="0" err="1"/>
              <a:t>Sadaić</a:t>
            </a:r>
            <a:r>
              <a:rPr lang="hr-HR" sz="3200" b="1" dirty="0"/>
              <a:t>, </a:t>
            </a:r>
            <a:r>
              <a:rPr lang="hr-HR" sz="3200" dirty="0"/>
              <a:t>1.u</a:t>
            </a:r>
            <a:r>
              <a:rPr lang="hr-HR" sz="3200" b="1" dirty="0"/>
              <a:t>, Vinka Kovačić, </a:t>
            </a:r>
            <a:r>
              <a:rPr lang="hr-HR" sz="3200" dirty="0"/>
              <a:t>4.lt,</a:t>
            </a:r>
            <a:r>
              <a:rPr lang="hr-HR" sz="3200" b="1" dirty="0"/>
              <a:t> Antonija </a:t>
            </a:r>
            <a:r>
              <a:rPr lang="hr-HR" sz="3200" b="1" dirty="0" err="1"/>
              <a:t>Hrgetić</a:t>
            </a:r>
            <a:r>
              <a:rPr lang="hr-HR" sz="3200" b="1" dirty="0"/>
              <a:t>, </a:t>
            </a:r>
            <a:r>
              <a:rPr lang="hr-HR" sz="3200" dirty="0"/>
              <a:t>2.lt</a:t>
            </a:r>
            <a:r>
              <a:rPr lang="hr-HR" sz="3200" b="1" dirty="0"/>
              <a:t> i  Iva </a:t>
            </a:r>
            <a:r>
              <a:rPr lang="hr-HR" sz="3200" b="1" dirty="0" err="1"/>
              <a:t>Škrlec</a:t>
            </a:r>
            <a:r>
              <a:rPr lang="hr-HR" sz="3200" b="1" dirty="0"/>
              <a:t>, </a:t>
            </a:r>
            <a:r>
              <a:rPr lang="hr-HR" sz="3200" dirty="0"/>
              <a:t>1.g, osvojile su 2. mjesto.</a:t>
            </a:r>
          </a:p>
          <a:p>
            <a:pPr algn="ctr"/>
            <a:r>
              <a:rPr lang="hr-HR" sz="3200" dirty="0"/>
              <a:t>U kategoriji mladići natjecali su se učenici </a:t>
            </a:r>
            <a:r>
              <a:rPr lang="hr-HR" sz="3200" b="1" dirty="0"/>
              <a:t>Vilim </a:t>
            </a:r>
            <a:r>
              <a:rPr lang="hr-HR" sz="3200" b="1" dirty="0" err="1"/>
              <a:t>Kobeščak</a:t>
            </a:r>
            <a:r>
              <a:rPr lang="hr-HR" sz="3200" b="1" dirty="0"/>
              <a:t>, </a:t>
            </a:r>
            <a:r>
              <a:rPr lang="hr-HR" sz="3200" dirty="0"/>
              <a:t>2.g1, </a:t>
            </a:r>
            <a:r>
              <a:rPr lang="hr-HR" sz="3200" b="1" dirty="0"/>
              <a:t>Fabijan </a:t>
            </a:r>
            <a:r>
              <a:rPr lang="hr-HR" sz="3200" b="1" dirty="0" err="1"/>
              <a:t>Rogan</a:t>
            </a:r>
            <a:r>
              <a:rPr lang="hr-HR" sz="3200" b="1" dirty="0"/>
              <a:t>, </a:t>
            </a:r>
            <a:r>
              <a:rPr lang="hr-HR" sz="3200" dirty="0"/>
              <a:t>2.g1,</a:t>
            </a:r>
            <a:r>
              <a:rPr lang="hr-HR" sz="3200" b="1" dirty="0"/>
              <a:t> Matija Herceg</a:t>
            </a:r>
            <a:r>
              <a:rPr lang="hr-HR" sz="3200" dirty="0"/>
              <a:t>, 2.r</a:t>
            </a:r>
            <a:r>
              <a:rPr lang="hr-HR" sz="3200" b="1" dirty="0"/>
              <a:t> i Roberto </a:t>
            </a:r>
            <a:r>
              <a:rPr lang="hr-HR" sz="3200" b="1" dirty="0" err="1"/>
              <a:t>Pavetić</a:t>
            </a:r>
            <a:r>
              <a:rPr lang="hr-HR" sz="3200" b="1" dirty="0"/>
              <a:t>, </a:t>
            </a:r>
            <a:r>
              <a:rPr lang="hr-HR" sz="3200" dirty="0"/>
              <a:t>2.r</a:t>
            </a:r>
            <a:r>
              <a:rPr lang="hr-HR" sz="3200" b="1" dirty="0"/>
              <a:t>.</a:t>
            </a:r>
            <a:endParaRPr lang="hr-HR" sz="3200" dirty="0"/>
          </a:p>
          <a:p>
            <a:pPr algn="ctr"/>
            <a:r>
              <a:rPr lang="hr-HR" sz="3200" dirty="0"/>
              <a:t>Mentorica: Maja </a:t>
            </a:r>
            <a:r>
              <a:rPr lang="hr-HR" sz="3200" dirty="0" err="1"/>
              <a:t>Vančina</a:t>
            </a:r>
            <a:r>
              <a:rPr lang="hr-HR" sz="3200" dirty="0"/>
              <a:t>, </a:t>
            </a:r>
            <a:r>
              <a:rPr lang="hr-HR" sz="3200" dirty="0" err="1"/>
              <a:t>mag</a:t>
            </a:r>
            <a:r>
              <a:rPr lang="hr-HR" sz="3200" dirty="0"/>
              <a:t>. cin.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558" y="3797559"/>
            <a:ext cx="3060441" cy="3060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7604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01337" y="326571"/>
            <a:ext cx="10058400" cy="897605"/>
          </a:xfrm>
        </p:spPr>
        <p:txBody>
          <a:bodyPr/>
          <a:lstStyle/>
          <a:p>
            <a:pPr algn="ctr"/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Rukomet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9683777"/>
              </p:ext>
            </p:extLst>
          </p:nvPr>
        </p:nvGraphicFramePr>
        <p:xfrm>
          <a:off x="1096963" y="1846263"/>
          <a:ext cx="100584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4105375554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Ime</a:t>
                      </a:r>
                      <a:r>
                        <a:rPr lang="hr-HR" baseline="0" dirty="0"/>
                        <a:t> i prezime učenika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Razred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Rezultat na županijskoj razini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Rezultat na državnoj razini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Mentor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Marko Kuleš</a:t>
                      </a:r>
                    </a:p>
                    <a:p>
                      <a:pPr algn="ctr"/>
                      <a:r>
                        <a:rPr lang="hr-HR" dirty="0"/>
                        <a:t>Luka Pavetić</a:t>
                      </a:r>
                    </a:p>
                    <a:p>
                      <a:pPr algn="ctr"/>
                      <a:r>
                        <a:rPr lang="hr-HR" dirty="0"/>
                        <a:t>Borna Šoštar</a:t>
                      </a:r>
                    </a:p>
                    <a:p>
                      <a:pPr algn="ctr"/>
                      <a:r>
                        <a:rPr lang="hr-HR" dirty="0"/>
                        <a:t>Roberto Pavetić</a:t>
                      </a:r>
                    </a:p>
                    <a:p>
                      <a:pPr algn="ctr"/>
                      <a:r>
                        <a:rPr lang="hr-HR" dirty="0"/>
                        <a:t>Filip</a:t>
                      </a:r>
                      <a:r>
                        <a:rPr lang="hr-HR" baseline="0" dirty="0"/>
                        <a:t> Srebačić</a:t>
                      </a:r>
                    </a:p>
                    <a:p>
                      <a:pPr algn="ctr"/>
                      <a:r>
                        <a:rPr lang="hr-HR" baseline="0" dirty="0"/>
                        <a:t>Patrik Tadić</a:t>
                      </a:r>
                    </a:p>
                    <a:p>
                      <a:pPr algn="ctr"/>
                      <a:r>
                        <a:rPr lang="hr-HR" baseline="0" dirty="0"/>
                        <a:t>Marko Tkalčević</a:t>
                      </a:r>
                    </a:p>
                    <a:p>
                      <a:pPr algn="ctr"/>
                      <a:r>
                        <a:rPr lang="hr-HR" baseline="0" dirty="0"/>
                        <a:t>Dario Draganić</a:t>
                      </a:r>
                    </a:p>
                    <a:p>
                      <a:pPr algn="ctr"/>
                      <a:r>
                        <a:rPr lang="hr-HR" baseline="0" dirty="0"/>
                        <a:t>Dejan Končić</a:t>
                      </a:r>
                    </a:p>
                    <a:p>
                      <a:pPr algn="ctr"/>
                      <a:r>
                        <a:rPr lang="hr-HR" baseline="0" dirty="0"/>
                        <a:t>Lovro Jambrečina</a:t>
                      </a:r>
                    </a:p>
                    <a:p>
                      <a:pPr algn="ctr"/>
                      <a:r>
                        <a:rPr lang="hr-HR" baseline="0" dirty="0"/>
                        <a:t>Marko Stažnik</a:t>
                      </a:r>
                    </a:p>
                    <a:p>
                      <a:pPr algn="ctr"/>
                      <a:r>
                        <a:rPr lang="hr-HR" baseline="0" dirty="0"/>
                        <a:t>Petar Boronjek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1.r</a:t>
                      </a:r>
                    </a:p>
                    <a:p>
                      <a:pPr algn="ctr"/>
                      <a:r>
                        <a:rPr lang="hr-HR" dirty="0"/>
                        <a:t>1.r</a:t>
                      </a:r>
                    </a:p>
                    <a:p>
                      <a:pPr algn="ctr"/>
                      <a:r>
                        <a:rPr lang="hr-HR" dirty="0"/>
                        <a:t>2.r</a:t>
                      </a:r>
                    </a:p>
                    <a:p>
                      <a:pPr algn="ctr"/>
                      <a:r>
                        <a:rPr lang="hr-HR" dirty="0"/>
                        <a:t>2.r</a:t>
                      </a:r>
                    </a:p>
                    <a:p>
                      <a:pPr algn="ctr"/>
                      <a:r>
                        <a:rPr lang="hr-HR" dirty="0"/>
                        <a:t>3.r</a:t>
                      </a:r>
                    </a:p>
                    <a:p>
                      <a:pPr algn="ctr"/>
                      <a:r>
                        <a:rPr lang="hr-HR" dirty="0"/>
                        <a:t>3.r</a:t>
                      </a:r>
                    </a:p>
                    <a:p>
                      <a:pPr algn="ctr"/>
                      <a:r>
                        <a:rPr lang="hr-HR" dirty="0"/>
                        <a:t>3.r</a:t>
                      </a:r>
                    </a:p>
                    <a:p>
                      <a:pPr algn="ctr"/>
                      <a:r>
                        <a:rPr lang="hr-HR" dirty="0"/>
                        <a:t>2.r</a:t>
                      </a:r>
                    </a:p>
                    <a:p>
                      <a:pPr algn="ctr"/>
                      <a:r>
                        <a:rPr lang="hr-HR" dirty="0"/>
                        <a:t>2.r</a:t>
                      </a:r>
                    </a:p>
                    <a:p>
                      <a:pPr algn="ctr"/>
                      <a:r>
                        <a:rPr lang="hr-HR" dirty="0"/>
                        <a:t>3.r</a:t>
                      </a:r>
                    </a:p>
                    <a:p>
                      <a:pPr algn="ctr"/>
                      <a:r>
                        <a:rPr lang="hr-HR" dirty="0"/>
                        <a:t>3.r</a:t>
                      </a:r>
                    </a:p>
                    <a:p>
                      <a:pPr algn="ctr"/>
                      <a:r>
                        <a:rPr lang="hr-HR" dirty="0"/>
                        <a:t>4.g2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1. mjesto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Nisu se plasirali u 2. krug natjecanja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i="1" dirty="0"/>
                        <a:t>Darko </a:t>
                      </a:r>
                      <a:r>
                        <a:rPr lang="hr-HR" i="1" dirty="0" err="1"/>
                        <a:t>Škrlec</a:t>
                      </a:r>
                      <a:r>
                        <a:rPr lang="hr-HR" i="1" dirty="0"/>
                        <a:t>, prof.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3311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err="1"/>
              <a:t>Juvenes</a:t>
            </a:r>
            <a:r>
              <a:rPr lang="hr-HR" dirty="0"/>
              <a:t> </a:t>
            </a:r>
            <a:r>
              <a:rPr lang="hr-HR" dirty="0" err="1"/>
              <a:t>translatores</a:t>
            </a:r>
            <a:r>
              <a:rPr lang="hr-HR" dirty="0"/>
              <a:t> – neslužbeno natjecanje u prevođenju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97280" y="2196111"/>
            <a:ext cx="10058400" cy="4023360"/>
          </a:xfrm>
        </p:spPr>
        <p:txBody>
          <a:bodyPr>
            <a:normAutofit/>
          </a:bodyPr>
          <a:lstStyle/>
          <a:p>
            <a:r>
              <a:rPr lang="hr-HR" sz="2800" dirty="0"/>
              <a:t>Sudjelovali su učenici 3.g1 i 3.g2 razreda; </a:t>
            </a:r>
            <a:r>
              <a:rPr lang="hr-HR" sz="2800" b="1" dirty="0"/>
              <a:t>Ana Lara </a:t>
            </a:r>
            <a:r>
              <a:rPr lang="hr-HR" sz="2800" b="1" dirty="0" err="1"/>
              <a:t>Burnać</a:t>
            </a:r>
            <a:r>
              <a:rPr lang="hr-HR" sz="2800" dirty="0"/>
              <a:t>, </a:t>
            </a:r>
            <a:r>
              <a:rPr lang="hr-HR" sz="2800" b="1" dirty="0"/>
              <a:t>Jana </a:t>
            </a:r>
            <a:r>
              <a:rPr lang="hr-HR" sz="2800" b="1" dirty="0" err="1"/>
              <a:t>Kudelić</a:t>
            </a:r>
            <a:r>
              <a:rPr lang="hr-HR" sz="2800" dirty="0"/>
              <a:t>, </a:t>
            </a:r>
            <a:r>
              <a:rPr lang="hr-HR" sz="2800" b="1" dirty="0"/>
              <a:t>Tin Margetić</a:t>
            </a:r>
            <a:r>
              <a:rPr lang="hr-HR" sz="2800" dirty="0"/>
              <a:t>, </a:t>
            </a:r>
            <a:r>
              <a:rPr lang="hr-HR" sz="2800" b="1" dirty="0"/>
              <a:t>Luka </a:t>
            </a:r>
            <a:r>
              <a:rPr lang="hr-HR" sz="2800" b="1" dirty="0" err="1"/>
              <a:t>Mrkoci</a:t>
            </a:r>
            <a:r>
              <a:rPr lang="hr-HR" sz="2800" dirty="0"/>
              <a:t> i </a:t>
            </a:r>
            <a:r>
              <a:rPr lang="hr-HR" sz="2800" b="1" dirty="0"/>
              <a:t>Tamara </a:t>
            </a:r>
            <a:r>
              <a:rPr lang="hr-HR" sz="2800" b="1" dirty="0" err="1"/>
              <a:t>Ožvald</a:t>
            </a:r>
            <a:r>
              <a:rPr lang="hr-HR" sz="2800" b="1" dirty="0"/>
              <a:t>.</a:t>
            </a:r>
          </a:p>
          <a:p>
            <a:r>
              <a:rPr lang="hr-HR" sz="2800" dirty="0"/>
              <a:t>Mentorica: Jasna </a:t>
            </a:r>
            <a:r>
              <a:rPr lang="hr-HR" sz="2800" dirty="0" err="1"/>
              <a:t>Polanović</a:t>
            </a:r>
            <a:r>
              <a:rPr lang="hr-HR" sz="2800" dirty="0"/>
              <a:t>, prof.</a:t>
            </a:r>
          </a:p>
        </p:txBody>
      </p:sp>
    </p:spTree>
    <p:extLst>
      <p:ext uri="{BB962C8B-B14F-4D97-AF65-F5344CB8AC3E}">
        <p14:creationId xmlns:p14="http://schemas.microsoft.com/office/powerpoint/2010/main" val="2652657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6963" y="0"/>
            <a:ext cx="10058400" cy="1450757"/>
          </a:xfrm>
        </p:spPr>
        <p:txBody>
          <a:bodyPr/>
          <a:lstStyle/>
          <a:p>
            <a:pPr algn="ctr"/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Vjeronaučna olimpijada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119016"/>
              </p:ext>
            </p:extLst>
          </p:nvPr>
        </p:nvGraphicFramePr>
        <p:xfrm>
          <a:off x="1096963" y="1846263"/>
          <a:ext cx="10058400" cy="294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Ime i prezime učenika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Razred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Rezultat na</a:t>
                      </a:r>
                      <a:r>
                        <a:rPr lang="hr-HR" baseline="0" dirty="0"/>
                        <a:t> županijskom natjecanju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Rezultat na</a:t>
                      </a:r>
                      <a:r>
                        <a:rPr lang="hr-HR" baseline="0" dirty="0"/>
                        <a:t> nadbiskupijskom  -</a:t>
                      </a:r>
                      <a:r>
                        <a:rPr lang="hr-HR" baseline="0" dirty="0" err="1"/>
                        <a:t>međužupanijskomnatjecanju</a:t>
                      </a:r>
                      <a:endParaRPr lang="hr-HR" dirty="0"/>
                    </a:p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Mentor</a:t>
                      </a:r>
                    </a:p>
                    <a:p>
                      <a:pPr algn="ctr"/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David</a:t>
                      </a:r>
                      <a:r>
                        <a:rPr lang="hr-HR" baseline="0" dirty="0"/>
                        <a:t> </a:t>
                      </a:r>
                      <a:r>
                        <a:rPr lang="hr-HR" baseline="0" dirty="0" err="1"/>
                        <a:t>Martinuš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2.g2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1. mjesto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hr-HR" b="1" i="0" dirty="0"/>
                        <a:t>5. mjesto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i="1" dirty="0"/>
                        <a:t>Martina Bistrović, prof.</a:t>
                      </a:r>
                    </a:p>
                    <a:p>
                      <a:pPr algn="ctr"/>
                      <a:endParaRPr lang="hr-HR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Tomislav Prlić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2.r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Ema </a:t>
                      </a:r>
                      <a:r>
                        <a:rPr lang="hr-HR" dirty="0" err="1"/>
                        <a:t>Bočkaj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1.g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Antonija</a:t>
                      </a:r>
                      <a:r>
                        <a:rPr lang="hr-HR" baseline="0" dirty="0"/>
                        <a:t> </a:t>
                      </a:r>
                      <a:r>
                        <a:rPr lang="hr-HR" baseline="0" dirty="0" err="1"/>
                        <a:t>Pišković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3.u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9382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6963" y="606489"/>
            <a:ext cx="10058400" cy="757646"/>
          </a:xfrm>
        </p:spPr>
        <p:txBody>
          <a:bodyPr/>
          <a:lstStyle/>
          <a:p>
            <a:pPr algn="ctr"/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Informatika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9050715"/>
              </p:ext>
            </p:extLst>
          </p:nvPr>
        </p:nvGraphicFramePr>
        <p:xfrm>
          <a:off x="2102803" y="1828846"/>
          <a:ext cx="8046720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Ime i prezime učenika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Razred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Rezultat na županijskom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Mentor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hr-HR" b="1" i="1" dirty="0"/>
                        <a:t>Kategorija Osnove informatike za gimnazije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Ivan </a:t>
                      </a:r>
                      <a:r>
                        <a:rPr lang="hr-HR" dirty="0" err="1"/>
                        <a:t>Futivić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4.g1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hr-HR" b="0" i="0" dirty="0"/>
                        <a:t>1. mjesto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i="1" dirty="0"/>
                        <a:t>Damjan Zagorec, dipl. inf.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Blaž </a:t>
                      </a:r>
                      <a:r>
                        <a:rPr lang="hr-HR" dirty="0" err="1"/>
                        <a:t>Stužić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1.g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2. mjesto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i="1" dirty="0"/>
                        <a:t>Vesna </a:t>
                      </a:r>
                      <a:r>
                        <a:rPr lang="hr-HR" i="1" dirty="0" err="1"/>
                        <a:t>Pisačić</a:t>
                      </a:r>
                      <a:r>
                        <a:rPr lang="hr-HR" i="1" dirty="0"/>
                        <a:t>, dipl.inf.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hr-HR" b="1" i="1" dirty="0"/>
                        <a:t>Kategorija</a:t>
                      </a:r>
                      <a:r>
                        <a:rPr lang="hr-HR" b="1" i="1" baseline="0" dirty="0"/>
                        <a:t> Osnove informatike za strukovne škole</a:t>
                      </a:r>
                      <a:endParaRPr lang="hr-H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baseline="0" dirty="0"/>
                        <a:t>Luka Curiš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3.r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hr-HR" dirty="0"/>
                        <a:t>2. mjesto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r-HR" i="1" dirty="0"/>
                        <a:t>Damjan Zagorec,</a:t>
                      </a:r>
                      <a:r>
                        <a:rPr lang="hr-HR" i="1" baseline="0" dirty="0"/>
                        <a:t> dipl. inf.</a:t>
                      </a:r>
                      <a:endParaRPr lang="hr-HR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Nikola </a:t>
                      </a:r>
                      <a:r>
                        <a:rPr lang="hr-HR" dirty="0" err="1"/>
                        <a:t>Gudan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4.r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6. mjesto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394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25272" y="167950"/>
            <a:ext cx="10058400" cy="51505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Županijska smotra </a:t>
            </a:r>
            <a:r>
              <a:rPr lang="hr-H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LiDraNo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6200325"/>
              </p:ext>
            </p:extLst>
          </p:nvPr>
        </p:nvGraphicFramePr>
        <p:xfrm>
          <a:off x="2240378" y="858770"/>
          <a:ext cx="7828188" cy="5649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70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70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70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1418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Ime i prezime učenika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Razred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Županijska razina – kategorija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Mentor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282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Ivona </a:t>
                      </a:r>
                      <a:r>
                        <a:rPr lang="hr-HR" sz="1200" dirty="0" err="1"/>
                        <a:t>Piščak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2.g2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Kategorija literarnog izraza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hr-HR" sz="1200" i="1" dirty="0"/>
                        <a:t>Ljerka Gajski Markulin, prof. </a:t>
                      </a:r>
                    </a:p>
                    <a:p>
                      <a:pPr algn="ctr"/>
                      <a:r>
                        <a:rPr lang="hr-HR" sz="1200" i="1" dirty="0"/>
                        <a:t>Martina</a:t>
                      </a:r>
                      <a:r>
                        <a:rPr lang="hr-HR" sz="1200" i="1" baseline="0" dirty="0"/>
                        <a:t> Sviben, prof.</a:t>
                      </a:r>
                    </a:p>
                    <a:p>
                      <a:pPr algn="ctr"/>
                      <a:r>
                        <a:rPr lang="hr-HR" sz="1200" i="1" baseline="0" dirty="0"/>
                        <a:t>Kristina </a:t>
                      </a:r>
                      <a:r>
                        <a:rPr lang="hr-HR" sz="1200" i="1" baseline="0" dirty="0" err="1"/>
                        <a:t>Belko</a:t>
                      </a:r>
                      <a:r>
                        <a:rPr lang="hr-HR" sz="1200" i="1" baseline="0" dirty="0"/>
                        <a:t> Krsnik, prof.</a:t>
                      </a:r>
                      <a:endParaRPr lang="hr-HR" sz="12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282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Iva </a:t>
                      </a:r>
                      <a:r>
                        <a:rPr lang="hr-HR" sz="1200" dirty="0" err="1"/>
                        <a:t>Mikulec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2.g1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559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Andro</a:t>
                      </a:r>
                      <a:r>
                        <a:rPr lang="hr-HR" sz="1200" baseline="0" dirty="0"/>
                        <a:t> </a:t>
                      </a:r>
                      <a:r>
                        <a:rPr lang="hr-HR" sz="1200" baseline="0" dirty="0" err="1"/>
                        <a:t>Klancir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3.g1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992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Ivona </a:t>
                      </a:r>
                      <a:r>
                        <a:rPr lang="hr-HR" sz="1200" dirty="0" err="1"/>
                        <a:t>Piščak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2.g2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Pojedinačni nastup – kazivanje</a:t>
                      </a:r>
                      <a:r>
                        <a:rPr lang="hr-HR" sz="1200" baseline="0" dirty="0"/>
                        <a:t> poezije</a:t>
                      </a:r>
                      <a:endParaRPr lang="hr-HR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r-HR" sz="1200" i="1" dirty="0"/>
                        <a:t>Ljerka Gajski Markulin,</a:t>
                      </a:r>
                      <a:r>
                        <a:rPr lang="hr-HR" sz="1200" i="1" baseline="0" dirty="0"/>
                        <a:t> prof.</a:t>
                      </a:r>
                      <a:endParaRPr lang="hr-HR" sz="12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176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Barbara </a:t>
                      </a:r>
                      <a:r>
                        <a:rPr lang="hr-HR" sz="1200" dirty="0" err="1"/>
                        <a:t>Milički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4.g1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hr-HR" sz="12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282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err="1"/>
                        <a:t>Dilara</a:t>
                      </a:r>
                      <a:r>
                        <a:rPr lang="hr-HR" sz="1200" dirty="0"/>
                        <a:t> </a:t>
                      </a:r>
                      <a:r>
                        <a:rPr lang="hr-HR" sz="1200" dirty="0" err="1"/>
                        <a:t>Kušić</a:t>
                      </a:r>
                      <a:endParaRPr lang="hr-HR" sz="1200" dirty="0"/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r-HR" sz="1200" dirty="0"/>
                        <a:t>2.g2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r-HR" sz="1200" dirty="0"/>
                        <a:t>2.g1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r-HR" sz="1200" dirty="0"/>
                        <a:t>2.g2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r-HR" sz="1200" dirty="0"/>
                        <a:t>2.g1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r-HR" sz="1200" dirty="0"/>
                        <a:t>2.g2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r-HR" sz="1200" dirty="0"/>
                        <a:t>2.g2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r-HR" sz="1200" dirty="0"/>
                        <a:t>2.g2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r-HR" sz="1200" dirty="0"/>
                        <a:t>2.g2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r-HR" sz="1200" dirty="0"/>
                        <a:t>2.g2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r-HR" sz="1200" dirty="0"/>
                        <a:t>2.g2</a:t>
                      </a:r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Skupni scenski nastup</a:t>
                      </a:r>
                    </a:p>
                  </a:txBody>
                  <a:tcPr anchor="ctr"/>
                </a:tc>
                <a:tc rowSpan="10">
                  <a:txBody>
                    <a:bodyPr/>
                    <a:lstStyle/>
                    <a:p>
                      <a:pPr algn="ctr"/>
                      <a:endParaRPr lang="hr-HR" sz="1200" i="1" dirty="0"/>
                    </a:p>
                    <a:p>
                      <a:pPr algn="ctr"/>
                      <a:endParaRPr lang="hr-HR" sz="1200" i="1" dirty="0"/>
                    </a:p>
                    <a:p>
                      <a:pPr algn="ctr"/>
                      <a:endParaRPr lang="hr-HR" sz="1200" i="1" dirty="0"/>
                    </a:p>
                    <a:p>
                      <a:pPr algn="ctr"/>
                      <a:endParaRPr lang="hr-HR" sz="1200" i="1" dirty="0"/>
                    </a:p>
                    <a:p>
                      <a:pPr algn="ctr"/>
                      <a:endParaRPr lang="hr-HR" sz="1200" i="1" dirty="0"/>
                    </a:p>
                    <a:p>
                      <a:pPr algn="ctr"/>
                      <a:endParaRPr lang="hr-HR" sz="1200" i="1" dirty="0"/>
                    </a:p>
                    <a:p>
                      <a:pPr algn="ctr"/>
                      <a:r>
                        <a:rPr lang="hr-HR" sz="1200" i="1" dirty="0"/>
                        <a:t>Ivančica </a:t>
                      </a:r>
                      <a:r>
                        <a:rPr lang="hr-HR" sz="1200" i="1" dirty="0" err="1"/>
                        <a:t>Tomorad</a:t>
                      </a:r>
                      <a:r>
                        <a:rPr lang="hr-HR" sz="1200" i="1" dirty="0"/>
                        <a:t>, prof.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4282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Dora </a:t>
                      </a:r>
                      <a:r>
                        <a:rPr lang="hr-HR" sz="1200" dirty="0" err="1"/>
                        <a:t>Martinuš</a:t>
                      </a:r>
                      <a:endParaRPr lang="hr-HR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4282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Zvonimir</a:t>
                      </a:r>
                      <a:r>
                        <a:rPr lang="hr-HR" sz="1200" baseline="0" dirty="0"/>
                        <a:t> Matejaš</a:t>
                      </a:r>
                      <a:endParaRPr lang="hr-HR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4282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Iva </a:t>
                      </a:r>
                      <a:r>
                        <a:rPr lang="hr-HR" sz="1200" dirty="0" err="1"/>
                        <a:t>Mikulec</a:t>
                      </a:r>
                      <a:endParaRPr lang="hr-HR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4282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Lana </a:t>
                      </a:r>
                      <a:r>
                        <a:rPr lang="hr-HR" sz="1200" dirty="0" err="1"/>
                        <a:t>Orsag</a:t>
                      </a:r>
                      <a:r>
                        <a:rPr lang="hr-HR" sz="1200" dirty="0"/>
                        <a:t>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4282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Laura Ožegović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4282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Lana </a:t>
                      </a:r>
                      <a:r>
                        <a:rPr lang="hr-HR" sz="1200" dirty="0" err="1"/>
                        <a:t>Pelko</a:t>
                      </a:r>
                      <a:endParaRPr lang="hr-HR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4282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Ivona </a:t>
                      </a:r>
                      <a:r>
                        <a:rPr lang="hr-HR" sz="1200" dirty="0" err="1"/>
                        <a:t>Piščak</a:t>
                      </a:r>
                      <a:endParaRPr lang="hr-HR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4282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Lara </a:t>
                      </a:r>
                      <a:r>
                        <a:rPr lang="hr-HR" sz="1200" dirty="0" err="1"/>
                        <a:t>Pugar</a:t>
                      </a:r>
                      <a:endParaRPr lang="hr-HR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8985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Laura</a:t>
                      </a:r>
                      <a:r>
                        <a:rPr lang="hr-HR" sz="1200" baseline="0" dirty="0"/>
                        <a:t> </a:t>
                      </a:r>
                      <a:r>
                        <a:rPr lang="hr-HR" sz="1200" baseline="0" dirty="0" err="1"/>
                        <a:t>Šuštić</a:t>
                      </a:r>
                      <a:endParaRPr lang="hr-HR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8985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Matija Varga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r-HR" sz="1200" dirty="0"/>
                        <a:t>1.lt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Novinarski izraz</a:t>
                      </a:r>
                    </a:p>
                    <a:p>
                      <a:pPr algn="ctr"/>
                      <a:r>
                        <a:rPr lang="hr-HR" sz="1200" dirty="0"/>
                        <a:t>Rad učenika</a:t>
                      </a:r>
                      <a:r>
                        <a:rPr lang="hr-HR" sz="1200" baseline="0" dirty="0"/>
                        <a:t> Matije Varge predložen za državnu smotru</a:t>
                      </a:r>
                      <a:endParaRPr lang="hr-H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i="1" dirty="0"/>
                        <a:t>Kristina </a:t>
                      </a:r>
                      <a:r>
                        <a:rPr lang="hr-HR" sz="1200" i="1" dirty="0" err="1"/>
                        <a:t>Belko</a:t>
                      </a:r>
                      <a:r>
                        <a:rPr lang="hr-HR" sz="1200" i="1" baseline="0" dirty="0"/>
                        <a:t> Krsnik, prof.</a:t>
                      </a:r>
                      <a:endParaRPr lang="hr-HR" sz="12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8985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Vilim </a:t>
                      </a:r>
                      <a:r>
                        <a:rPr lang="hr-HR" sz="1200" dirty="0" err="1"/>
                        <a:t>Kobeščak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r-HR" sz="1200" dirty="0"/>
                        <a:t>2.g1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hr-H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i="1" dirty="0"/>
                        <a:t>Martina Sviben, prof.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825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Državna smotra </a:t>
            </a:r>
            <a:r>
              <a:rPr lang="hr-H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LiDraNo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079183"/>
              </p:ext>
            </p:extLst>
          </p:nvPr>
        </p:nvGraphicFramePr>
        <p:xfrm>
          <a:off x="1097280" y="1958230"/>
          <a:ext cx="10058400" cy="1350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5828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Ime i prezime učenika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Razred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Rezultat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Mentor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828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Matija Varga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1.lt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Učenik je pohvaljen za samostalni novinarski izraz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i="1" dirty="0"/>
                        <a:t>Kristina </a:t>
                      </a:r>
                      <a:r>
                        <a:rPr lang="hr-HR" i="1" dirty="0" err="1"/>
                        <a:t>Belko</a:t>
                      </a:r>
                      <a:r>
                        <a:rPr lang="hr-HR" i="1" dirty="0"/>
                        <a:t> Krsnik, prof.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44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6963" y="0"/>
            <a:ext cx="10058400" cy="67445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Engleski jezik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7587583"/>
              </p:ext>
            </p:extLst>
          </p:nvPr>
        </p:nvGraphicFramePr>
        <p:xfrm>
          <a:off x="970383" y="765113"/>
          <a:ext cx="9523852" cy="5126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0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0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0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0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3004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Ime</a:t>
                      </a:r>
                      <a:r>
                        <a:rPr lang="hr-HR" baseline="0" dirty="0"/>
                        <a:t> i prezime učenika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Razred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Rezultat na županijskom natjecanju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Mentor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181">
                <a:tc gridSpan="4">
                  <a:txBody>
                    <a:bodyPr/>
                    <a:lstStyle/>
                    <a:p>
                      <a:pPr algn="ctr"/>
                      <a:r>
                        <a:rPr lang="hr-HR" b="1" i="1" dirty="0"/>
                        <a:t>Kategorija Gimnazije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181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Ivan </a:t>
                      </a:r>
                      <a:r>
                        <a:rPr lang="hr-HR" dirty="0" err="1"/>
                        <a:t>Futivić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4.g1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2. mjesto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 i="1" dirty="0"/>
                        <a:t>Zoran Sesar, prof.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181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Zvonimir Matejaš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2.g2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5. mjesto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 i="1" dirty="0"/>
                        <a:t>Jasna</a:t>
                      </a:r>
                      <a:r>
                        <a:rPr lang="hr-HR" i="1" baseline="0" dirty="0"/>
                        <a:t> </a:t>
                      </a:r>
                      <a:r>
                        <a:rPr lang="hr-HR" i="1" baseline="0" dirty="0" err="1"/>
                        <a:t>Polanović</a:t>
                      </a:r>
                      <a:r>
                        <a:rPr lang="hr-HR" i="1" baseline="0" dirty="0"/>
                        <a:t>, prof.</a:t>
                      </a:r>
                      <a:endParaRPr lang="hr-HR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181">
                <a:tc gridSpan="4">
                  <a:txBody>
                    <a:bodyPr/>
                    <a:lstStyle/>
                    <a:p>
                      <a:pPr algn="ctr"/>
                      <a:r>
                        <a:rPr lang="hr-HR" b="1" i="1" dirty="0"/>
                        <a:t>Kategorija Ostale srednje škole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181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Ivan </a:t>
                      </a:r>
                      <a:r>
                        <a:rPr lang="hr-HR" dirty="0" err="1"/>
                        <a:t>Šuštić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2.r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hr-HR" b="0" dirty="0"/>
                        <a:t>5. mjesto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hr-HR" i="1" dirty="0"/>
                        <a:t>Ana</a:t>
                      </a:r>
                      <a:r>
                        <a:rPr lang="hr-HR" i="1" baseline="0" dirty="0"/>
                        <a:t> Stinčić, </a:t>
                      </a:r>
                      <a:r>
                        <a:rPr lang="hr-HR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</a:t>
                      </a:r>
                      <a:r>
                        <a:rPr lang="hr-HR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hr-HR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</a:t>
                      </a:r>
                      <a:r>
                        <a:rPr lang="hr-HR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philol</a:t>
                      </a:r>
                      <a:r>
                        <a:rPr lang="hr-HR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hr-HR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angl</a:t>
                      </a:r>
                      <a:r>
                        <a:rPr lang="hr-HR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hr-HR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</a:t>
                      </a:r>
                      <a:r>
                        <a:rPr lang="hr-HR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hr-HR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</a:t>
                      </a:r>
                      <a:r>
                        <a:rPr lang="hr-HR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hr-HR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</a:t>
                      </a:r>
                      <a:r>
                        <a:rPr lang="hr-HR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hr-HR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philol</a:t>
                      </a:r>
                      <a:r>
                        <a:rPr lang="hr-HR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hr-HR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</a:t>
                      </a:r>
                      <a:r>
                        <a:rPr lang="hr-HR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hr-HR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181">
                <a:tc>
                  <a:txBody>
                    <a:bodyPr/>
                    <a:lstStyle/>
                    <a:p>
                      <a:pPr algn="ctr"/>
                      <a:r>
                        <a:rPr lang="hr-HR" b="0" i="0" dirty="0"/>
                        <a:t>Marko</a:t>
                      </a:r>
                      <a:r>
                        <a:rPr lang="hr-HR" b="0" i="0" baseline="0" dirty="0"/>
                        <a:t> </a:t>
                      </a:r>
                      <a:r>
                        <a:rPr lang="hr-HR" b="0" i="0" baseline="0" dirty="0" err="1"/>
                        <a:t>Hopek</a:t>
                      </a:r>
                      <a:endParaRPr lang="hr-HR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0" i="0"/>
                        <a:t>2.r</a:t>
                      </a:r>
                      <a:endParaRPr lang="hr-HR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0" i="0" dirty="0"/>
                        <a:t>6. mjesto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hr-HR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181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Luka </a:t>
                      </a:r>
                      <a:r>
                        <a:rPr lang="hr-HR" dirty="0" err="1"/>
                        <a:t>Hajnić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4.r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7. mjesto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i="1" dirty="0"/>
                        <a:t>Jasna</a:t>
                      </a:r>
                      <a:r>
                        <a:rPr lang="hr-HR" i="1" baseline="0" dirty="0"/>
                        <a:t> </a:t>
                      </a:r>
                      <a:r>
                        <a:rPr lang="hr-HR" i="1" baseline="0" dirty="0" err="1"/>
                        <a:t>Polanović</a:t>
                      </a:r>
                      <a:r>
                        <a:rPr lang="hr-HR" i="1" baseline="0" dirty="0"/>
                        <a:t>, prof.</a:t>
                      </a:r>
                      <a:endParaRPr lang="hr-HR" i="1" dirty="0"/>
                    </a:p>
                    <a:p>
                      <a:pPr algn="ctr"/>
                      <a:endParaRPr lang="hr-HR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181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Andreja</a:t>
                      </a:r>
                      <a:r>
                        <a:rPr lang="hr-HR" baseline="0" dirty="0"/>
                        <a:t> Šeremet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4.u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8. mjesto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i="1" dirty="0"/>
                        <a:t>Ana</a:t>
                      </a:r>
                      <a:r>
                        <a:rPr lang="hr-HR" i="1" baseline="0" dirty="0"/>
                        <a:t> Stinčić, </a:t>
                      </a:r>
                      <a:r>
                        <a:rPr lang="hr-HR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</a:t>
                      </a:r>
                      <a:r>
                        <a:rPr lang="hr-HR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hr-HR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</a:t>
                      </a:r>
                      <a:r>
                        <a:rPr lang="hr-HR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philol</a:t>
                      </a:r>
                      <a:r>
                        <a:rPr lang="hr-HR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hr-HR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angl</a:t>
                      </a:r>
                      <a:r>
                        <a:rPr lang="hr-HR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hr-HR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</a:t>
                      </a:r>
                      <a:r>
                        <a:rPr lang="hr-HR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hr-HR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</a:t>
                      </a:r>
                      <a:r>
                        <a:rPr lang="hr-HR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hr-HR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</a:t>
                      </a:r>
                      <a:r>
                        <a:rPr lang="hr-HR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hr-HR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philol</a:t>
                      </a:r>
                      <a:r>
                        <a:rPr lang="hr-HR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hr-HR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</a:t>
                      </a:r>
                      <a:r>
                        <a:rPr lang="hr-HR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hr-HR" i="1" dirty="0"/>
                    </a:p>
                    <a:p>
                      <a:pPr algn="ctr"/>
                      <a:endParaRPr lang="hr-HR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4961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59642"/>
          </a:xfrm>
        </p:spPr>
        <p:txBody>
          <a:bodyPr/>
          <a:lstStyle/>
          <a:p>
            <a:pPr algn="ctr"/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Njemački jezik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2622414"/>
              </p:ext>
            </p:extLst>
          </p:nvPr>
        </p:nvGraphicFramePr>
        <p:xfrm>
          <a:off x="1096963" y="1846263"/>
          <a:ext cx="10058400" cy="2520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3986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Ime</a:t>
                      </a:r>
                      <a:r>
                        <a:rPr lang="hr-HR" baseline="0" dirty="0"/>
                        <a:t> i prezime učenika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Razred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Rezultat na županijskom natjecanju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Mentor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039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Zvonimir Matejaš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2.g2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9. mjesto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hr-HR" i="1" dirty="0"/>
                        <a:t>Nataša Krajačić,</a:t>
                      </a:r>
                      <a:r>
                        <a:rPr lang="hr-HR" i="1" baseline="0" dirty="0"/>
                        <a:t> prof.</a:t>
                      </a:r>
                      <a:endParaRPr lang="hr-HR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039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Lana </a:t>
                      </a:r>
                      <a:r>
                        <a:rPr lang="hr-HR" dirty="0" err="1"/>
                        <a:t>Orsag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2.g2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11. mjesto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039">
                <a:tc>
                  <a:txBody>
                    <a:bodyPr/>
                    <a:lstStyle/>
                    <a:p>
                      <a:pPr algn="ctr"/>
                      <a:r>
                        <a:rPr lang="hr-HR" dirty="0" err="1"/>
                        <a:t>Dorotea</a:t>
                      </a:r>
                      <a:r>
                        <a:rPr lang="hr-HR" dirty="0"/>
                        <a:t> </a:t>
                      </a:r>
                      <a:r>
                        <a:rPr lang="hr-HR" dirty="0" err="1"/>
                        <a:t>Bituh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3.u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7. mjesto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hr-HR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Martina </a:t>
                      </a:r>
                      <a:r>
                        <a:rPr lang="hr-HR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Totović</a:t>
                      </a:r>
                      <a:r>
                        <a:rPr lang="hr-HR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hr-HR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</a:t>
                      </a:r>
                      <a:r>
                        <a:rPr lang="hr-HR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hr-HR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</a:t>
                      </a:r>
                      <a:r>
                        <a:rPr lang="hr-HR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hr-HR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philol</a:t>
                      </a:r>
                      <a:r>
                        <a:rPr lang="hr-HR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hr-HR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croat</a:t>
                      </a:r>
                      <a:r>
                        <a:rPr lang="hr-HR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hr-HR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</a:t>
                      </a:r>
                      <a:r>
                        <a:rPr lang="hr-HR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</a:t>
                      </a:r>
                      <a:r>
                        <a:rPr lang="hr-HR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hr-HR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</a:t>
                      </a:r>
                      <a:r>
                        <a:rPr lang="hr-HR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hr-HR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philol</a:t>
                      </a:r>
                      <a:r>
                        <a:rPr lang="hr-HR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hr-HR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germ</a:t>
                      </a:r>
                      <a:r>
                        <a:rPr lang="hr-HR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hr-HR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039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Matija </a:t>
                      </a:r>
                      <a:r>
                        <a:rPr lang="hr-HR" dirty="0" err="1"/>
                        <a:t>Vrhovec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3.lt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10. mjesto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099325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</TotalTime>
  <Words>1816</Words>
  <Application>Microsoft Office PowerPoint</Application>
  <PresentationFormat>Widescreen</PresentationFormat>
  <Paragraphs>510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Retrospektiva</vt:lpstr>
      <vt:lpstr>Tema sustava Office</vt:lpstr>
      <vt:lpstr>SREDNJA ŠKOLA ZLATAR</vt:lpstr>
      <vt:lpstr>Max sucht den Superstar II </vt:lpstr>
      <vt:lpstr>Juvenes translatores – neslužbeno natjecanje u prevođenju</vt:lpstr>
      <vt:lpstr>Vjeronaučna olimpijada</vt:lpstr>
      <vt:lpstr>Informatika</vt:lpstr>
      <vt:lpstr>Županijska smotra LiDraNo</vt:lpstr>
      <vt:lpstr>Državna smotra LiDraNo</vt:lpstr>
      <vt:lpstr>Engleski jezik</vt:lpstr>
      <vt:lpstr>Njemački jezik</vt:lpstr>
      <vt:lpstr>Matematika</vt:lpstr>
      <vt:lpstr>Kemija </vt:lpstr>
      <vt:lpstr>Latinski jezik </vt:lpstr>
      <vt:lpstr>Geografija</vt:lpstr>
      <vt:lpstr>Povijest</vt:lpstr>
      <vt:lpstr>Hrvatski jezik</vt:lpstr>
      <vt:lpstr>Biologija </vt:lpstr>
      <vt:lpstr>Fizika</vt:lpstr>
      <vt:lpstr>Robotika </vt:lpstr>
      <vt:lpstr>Mehatronika</vt:lpstr>
      <vt:lpstr>Državno natjecanje WorldSkills Croatia 2019.</vt:lpstr>
      <vt:lpstr>19. Izložba inovacija na Fakultetu strojarstva i brodogradnje </vt:lpstr>
      <vt:lpstr>Nacionalna izložba inovacija Ivanić - Grad</vt:lpstr>
      <vt:lpstr>Natjecanje Dabar</vt:lpstr>
      <vt:lpstr>Mladež Crvenog križa</vt:lpstr>
      <vt:lpstr>Međunarodno natjecanje “Klokan bez granica”</vt:lpstr>
      <vt:lpstr>MAT liga</vt:lpstr>
      <vt:lpstr>Sportska natjecanja</vt:lpstr>
      <vt:lpstr>Županijsko natjecanje - Kros</vt:lpstr>
      <vt:lpstr>Rukomet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SREDNJA ŠKOLA ZLATAR</dc:title>
  <dc:creator>Korisnik</dc:creator>
  <cp:lastModifiedBy>Tomislav</cp:lastModifiedBy>
  <cp:revision>86</cp:revision>
  <dcterms:created xsi:type="dcterms:W3CDTF">2018-04-09T07:47:20Z</dcterms:created>
  <dcterms:modified xsi:type="dcterms:W3CDTF">2019-07-22T19:39:36Z</dcterms:modified>
</cp:coreProperties>
</file>