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96" r:id="rId5"/>
    <p:sldId id="259" r:id="rId6"/>
    <p:sldId id="260" r:id="rId7"/>
    <p:sldId id="261" r:id="rId8"/>
    <p:sldId id="262" r:id="rId9"/>
    <p:sldId id="264" r:id="rId10"/>
    <p:sldId id="273" r:id="rId11"/>
    <p:sldId id="274" r:id="rId12"/>
    <p:sldId id="275" r:id="rId13"/>
    <p:sldId id="277" r:id="rId14"/>
    <p:sldId id="263" r:id="rId15"/>
    <p:sldId id="270" r:id="rId16"/>
    <p:sldId id="269" r:id="rId17"/>
    <p:sldId id="293" r:id="rId18"/>
    <p:sldId id="294" r:id="rId19"/>
    <p:sldId id="295" r:id="rId20"/>
    <p:sldId id="271" r:id="rId21"/>
    <p:sldId id="288" r:id="rId22"/>
    <p:sldId id="272" r:id="rId23"/>
    <p:sldId id="278" r:id="rId24"/>
    <p:sldId id="289" r:id="rId25"/>
    <p:sldId id="265" r:id="rId26"/>
    <p:sldId id="266" r:id="rId27"/>
    <p:sldId id="279" r:id="rId28"/>
    <p:sldId id="297" r:id="rId29"/>
    <p:sldId id="267" r:id="rId30"/>
    <p:sldId id="290" r:id="rId31"/>
    <p:sldId id="282" r:id="rId32"/>
    <p:sldId id="283" r:id="rId33"/>
    <p:sldId id="268" r:id="rId34"/>
    <p:sldId id="280" r:id="rId35"/>
    <p:sldId id="284" r:id="rId36"/>
    <p:sldId id="285" r:id="rId37"/>
    <p:sldId id="291" r:id="rId38"/>
    <p:sldId id="292" r:id="rId39"/>
    <p:sldId id="286" r:id="rId40"/>
    <p:sldId id="276" r:id="rId41"/>
    <p:sldId id="287" r:id="rId4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87" d="100"/>
          <a:sy n="87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3F583F0-518C-4EDE-81D4-B4F30F666008}" type="datetimeFigureOut">
              <a:rPr lang="sr-Latn-CS" smtClean="0"/>
              <a:pPr/>
              <a:t>25.5.2015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4ECDB3D-B6F9-45AB-BBC5-572084D850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83F0-518C-4EDE-81D4-B4F30F666008}" type="datetimeFigureOut">
              <a:rPr lang="sr-Latn-CS" smtClean="0"/>
              <a:pPr/>
              <a:t>25.5.2015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DB3D-B6F9-45AB-BBC5-572084D850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83F0-518C-4EDE-81D4-B4F30F666008}" type="datetimeFigureOut">
              <a:rPr lang="sr-Latn-CS" smtClean="0"/>
              <a:pPr/>
              <a:t>25.5.2015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DB3D-B6F9-45AB-BBC5-572084D850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3F583F0-518C-4EDE-81D4-B4F30F666008}" type="datetimeFigureOut">
              <a:rPr lang="sr-Latn-CS" smtClean="0"/>
              <a:pPr/>
              <a:t>25.5.2015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DB3D-B6F9-45AB-BBC5-572084D850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3F583F0-518C-4EDE-81D4-B4F30F666008}" type="datetimeFigureOut">
              <a:rPr lang="sr-Latn-CS" smtClean="0"/>
              <a:pPr/>
              <a:t>25.5.2015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4ECDB3D-B6F9-45AB-BBC5-572084D85001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3F583F0-518C-4EDE-81D4-B4F30F666008}" type="datetimeFigureOut">
              <a:rPr lang="sr-Latn-CS" smtClean="0"/>
              <a:pPr/>
              <a:t>25.5.2015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4ECDB3D-B6F9-45AB-BBC5-572084D850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3F583F0-518C-4EDE-81D4-B4F30F666008}" type="datetimeFigureOut">
              <a:rPr lang="sr-Latn-CS" smtClean="0"/>
              <a:pPr/>
              <a:t>25.5.2015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4ECDB3D-B6F9-45AB-BBC5-572084D850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83F0-518C-4EDE-81D4-B4F30F666008}" type="datetimeFigureOut">
              <a:rPr lang="sr-Latn-CS" smtClean="0"/>
              <a:pPr/>
              <a:t>25.5.2015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DB3D-B6F9-45AB-BBC5-572084D850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3F583F0-518C-4EDE-81D4-B4F30F666008}" type="datetimeFigureOut">
              <a:rPr lang="sr-Latn-CS" smtClean="0"/>
              <a:pPr/>
              <a:t>25.5.2015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4ECDB3D-B6F9-45AB-BBC5-572084D850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3F583F0-518C-4EDE-81D4-B4F30F666008}" type="datetimeFigureOut">
              <a:rPr lang="sr-Latn-CS" smtClean="0"/>
              <a:pPr/>
              <a:t>25.5.2015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4ECDB3D-B6F9-45AB-BBC5-572084D850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3F583F0-518C-4EDE-81D4-B4F30F666008}" type="datetimeFigureOut">
              <a:rPr lang="sr-Latn-CS" smtClean="0"/>
              <a:pPr/>
              <a:t>25.5.2015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4ECDB3D-B6F9-45AB-BBC5-572084D850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3F583F0-518C-4EDE-81D4-B4F30F666008}" type="datetimeFigureOut">
              <a:rPr lang="sr-Latn-CS" smtClean="0"/>
              <a:pPr/>
              <a:t>25.5.2015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4ECDB3D-B6F9-45AB-BBC5-572084D8500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PUTEVIMA BAROKA</a:t>
            </a:r>
            <a:br>
              <a:rPr lang="hr-HR" dirty="0" smtClean="0"/>
            </a:br>
            <a:r>
              <a:rPr lang="hr-HR" dirty="0" smtClean="0"/>
              <a:t>Terenska nastava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Picture 3" descr="Lepoglava_-_Pavlinski_samostan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3643314"/>
            <a:ext cx="4286248" cy="3214686"/>
          </a:xfrm>
          <a:prstGeom prst="rect">
            <a:avLst/>
          </a:prstGeom>
        </p:spPr>
      </p:pic>
      <p:pic>
        <p:nvPicPr>
          <p:cNvPr id="5" name="Picture 4" descr="2-Belec-Marija-Snjez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643314"/>
            <a:ext cx="4822029" cy="3214686"/>
          </a:xfrm>
          <a:prstGeom prst="rect">
            <a:avLst/>
          </a:prstGeom>
        </p:spPr>
      </p:pic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1628800"/>
            <a:ext cx="3857652" cy="1785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2746572" cy="338437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GROBLJE U VARAŽDINU </a:t>
            </a:r>
            <a:endParaRPr lang="hr-HR" dirty="0"/>
          </a:p>
        </p:txBody>
      </p:sp>
      <p:pic>
        <p:nvPicPr>
          <p:cNvPr id="4" name="Content Placeholder 3" descr="11356174_631477360322034_121352485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428736"/>
            <a:ext cx="4357718" cy="2614631"/>
          </a:xfrm>
        </p:spPr>
      </p:pic>
      <p:pic>
        <p:nvPicPr>
          <p:cNvPr id="5" name="Picture 4" descr="11303688_631477400322030_139928560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4114781"/>
            <a:ext cx="4572032" cy="2743219"/>
          </a:xfrm>
          <a:prstGeom prst="rect">
            <a:avLst/>
          </a:prstGeom>
        </p:spPr>
      </p:pic>
      <p:pic>
        <p:nvPicPr>
          <p:cNvPr id="6" name="Picture 5" descr="11297853_960662547331787_194654550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402" y="1785926"/>
            <a:ext cx="3043244" cy="50720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2852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hr-HR" dirty="0" smtClean="0"/>
              <a:t>Najraniji podaci o postojanju groblja spominju se uz crkvu Sv. Ivana, dok  spisi o groblju u Varaždinu datiraju još iz 1773. godine kada je evidentiran podatak o prvom ukopu. </a:t>
            </a:r>
          </a:p>
          <a:p>
            <a:r>
              <a:rPr lang="hr-HR" dirty="0" smtClean="0"/>
              <a:t>Groblje je zaštićeno 1966. godine kao spomenik vrtne arhitekture i groblje kao cjelina, uz posebnu napomenu da se zaštićuju stare nadgrobne ploče i spomenici iz kraja 18. i 19. stoljeća te grobne kapele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442" y="3786190"/>
            <a:ext cx="4401439" cy="292895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572000"/>
          </a:xfrm>
        </p:spPr>
        <p:txBody>
          <a:bodyPr/>
          <a:lstStyle/>
          <a:p>
            <a:r>
              <a:rPr lang="hr-HR" dirty="0" smtClean="0"/>
              <a:t>Prvi upravitelj groblja bio je Josip Matušić</a:t>
            </a:r>
          </a:p>
          <a:p>
            <a:r>
              <a:rPr lang="hr-HR" dirty="0" smtClean="0"/>
              <a:t>Gradsko groblje Varaždin nekoliko puta je prostorno prošireno. Prvi puta do Drugog svjetskog rata, zatim do 60-ih godina prošlog stoljeća, dok je zadnje proširenje uslijedilo 1986. godine. </a:t>
            </a:r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1297853_960662547331787_19465455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2132856"/>
            <a:ext cx="3514740" cy="4582268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500430" y="0"/>
            <a:ext cx="2571736" cy="184482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“ Samo ću vam kratko ispričati, to je moj posao.”</a:t>
            </a:r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KATEDRALA U VARAŽDINU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Varaždinska katedrala posvećena je Uznesenju blažene Djevice Marije na nebo</a:t>
            </a:r>
          </a:p>
          <a:p>
            <a:r>
              <a:rPr lang="hr-HR" dirty="0" smtClean="0"/>
              <a:t> katedralom postaje utemeljenjem Varaždinske biskupije 5. srpnja 1997.</a:t>
            </a:r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Sagradili su je isusovci od 1642. do1646.</a:t>
            </a:r>
          </a:p>
          <a:p>
            <a:r>
              <a:rPr lang="pl-PL" dirty="0" smtClean="0"/>
              <a:t>Gradnja je završena do kraja 1726. godine </a:t>
            </a:r>
          </a:p>
          <a:p>
            <a:r>
              <a:rPr lang="pl-PL" dirty="0" smtClean="0"/>
              <a:t>Ima 6 pobočnih kapela u kojima se nalaze dvije galerije</a:t>
            </a:r>
          </a:p>
          <a:p>
            <a:r>
              <a:rPr lang="hr-HR" dirty="0" smtClean="0"/>
              <a:t>Kao idejni tvorac i voditelj gradnje spominje se isusovac Juraj Matota, a samu gradnju financirao je grof Gašpar Drašković.</a:t>
            </a:r>
          </a:p>
          <a:p>
            <a:endParaRPr lang="pl-PL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arazdinska_katedra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804" y="3861048"/>
            <a:ext cx="4937138" cy="2779049"/>
          </a:xfrm>
          <a:prstGeom prst="rect">
            <a:avLst/>
          </a:prstGeom>
        </p:spPr>
      </p:pic>
      <p:pic>
        <p:nvPicPr>
          <p:cNvPr id="10" name="Picture 9" descr="Orgulje_varaždinske_katedr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7" y="0"/>
            <a:ext cx="4857753" cy="378619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336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cenik\Desktop\11270087_631475876988849_160383785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7" y="545149"/>
            <a:ext cx="36576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cenik\Desktop\11291798_861661723897776_685115679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38383"/>
            <a:ext cx="5556448" cy="333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98072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 fra Bonom u kapucinskom samostanu i crkvi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4366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C:\Users\ucenik\Desktop\img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0581"/>
            <a:ext cx="7859205" cy="522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657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/>
              <a:t>Kapucinski </a:t>
            </a:r>
            <a:r>
              <a:rPr lang="hr-HR" dirty="0" smtClean="0"/>
              <a:t>red </a:t>
            </a:r>
            <a:r>
              <a:rPr lang="hr-HR" dirty="0"/>
              <a:t>je samostalni ogranak franjevačkog Reda - Reda Manje Braće </a:t>
            </a:r>
            <a:r>
              <a:rPr lang="hr-HR" dirty="0" smtClean="0"/>
              <a:t>- </a:t>
            </a:r>
            <a:r>
              <a:rPr lang="hr-HR" dirty="0"/>
              <a:t>osnivač sv. Franjo Asiški. </a:t>
            </a:r>
            <a:endParaRPr lang="hr-HR" dirty="0" smtClean="0"/>
          </a:p>
          <a:p>
            <a:r>
              <a:rPr lang="hr-HR" dirty="0" smtClean="0"/>
              <a:t>Počeci </a:t>
            </a:r>
            <a:r>
              <a:rPr lang="hr-HR" dirty="0"/>
              <a:t>kapucinskog </a:t>
            </a:r>
            <a:r>
              <a:rPr lang="hr-HR" dirty="0" smtClean="0"/>
              <a:t>reda </a:t>
            </a:r>
            <a:r>
              <a:rPr lang="hr-HR" dirty="0"/>
              <a:t>seže </a:t>
            </a:r>
            <a:r>
              <a:rPr lang="hr-HR" dirty="0" smtClean="0"/>
              <a:t>u 1525. g. – franjevci su se odlučili za reformu </a:t>
            </a:r>
            <a:r>
              <a:rPr lang="hr-HR" dirty="0"/>
              <a:t>unutar franjevačkog </a:t>
            </a:r>
            <a:r>
              <a:rPr lang="hr-HR" dirty="0" smtClean="0"/>
              <a:t>reda</a:t>
            </a:r>
            <a:r>
              <a:rPr lang="hr-HR" dirty="0"/>
              <a:t>, te se odijelila sa željom da se vrati na izvorni </a:t>
            </a:r>
            <a:r>
              <a:rPr lang="hr-HR" dirty="0" smtClean="0"/>
              <a:t>put </a:t>
            </a:r>
            <a:r>
              <a:rPr lang="hr-HR" dirty="0"/>
              <a:t>svoga </a:t>
            </a:r>
            <a:r>
              <a:rPr lang="hr-HR" dirty="0" smtClean="0"/>
              <a:t>utemeljitelja</a:t>
            </a:r>
            <a:r>
              <a:rPr lang="hr-HR" dirty="0"/>
              <a:t>. </a:t>
            </a:r>
            <a:endParaRPr lang="hr-HR" dirty="0" smtClean="0"/>
          </a:p>
          <a:p>
            <a:r>
              <a:rPr lang="hr-HR" dirty="0" smtClean="0"/>
              <a:t>Glavni </a:t>
            </a:r>
            <a:r>
              <a:rPr lang="hr-HR" dirty="0"/>
              <a:t>zahtjev toga reformnog pokreta bilo je strogo opsluživanje siromaštva u duhu sv. Franje. Siromaštvo zato postaje glavna karakteristika kapucina kroz čitavu njihovu povijest, što se posebno odražavalo u vanjskoj arhitekturi i po unutarnjem izgledu kapucinskih crkvi i samostana</a:t>
            </a:r>
            <a:r>
              <a:rPr lang="hr-HR" dirty="0" smtClean="0"/>
              <a:t>.</a:t>
            </a:r>
          </a:p>
          <a:p>
            <a:r>
              <a:rPr lang="hr-HR" dirty="0" smtClean="0"/>
              <a:t>Kapucini </a:t>
            </a:r>
            <a:r>
              <a:rPr lang="hr-HR" dirty="0"/>
              <a:t>su dobili ime po svome redovničkom odijelu na kojem se posebno isticala dugačka kapuljača - kapuca.</a:t>
            </a:r>
          </a:p>
        </p:txBody>
      </p:sp>
    </p:spTree>
    <p:extLst>
      <p:ext uri="{BB962C8B-B14F-4D97-AF65-F5344CB8AC3E}">
        <p14:creationId xmlns:p14="http://schemas.microsoft.com/office/powerpoint/2010/main" val="1820450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CRKVA MAJKE BOŽJE SNJEŽNE U BELCU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+mj-lt"/>
              </a:rPr>
              <a:t>Današnja župna crkva Sv. Marije Snježne spominje se prvi put 1676. godine kao kapela u Kostanjevcu.</a:t>
            </a:r>
          </a:p>
          <a:p>
            <a:r>
              <a:rPr lang="vi-VN" dirty="0" smtClean="0">
                <a:latin typeface="+mj-lt"/>
              </a:rPr>
              <a:t>Od osobitog je značaja unutrašnjost crkve gdje zidne slike i pozlaćeni drveni inventar tvore bogati barokni ambijent. </a:t>
            </a:r>
            <a:endParaRPr lang="hr-HR" dirty="0" smtClean="0">
              <a:latin typeface="+mj-lt"/>
            </a:endParaRPr>
          </a:p>
          <a:p>
            <a:r>
              <a:rPr lang="vi-VN" dirty="0" smtClean="0">
                <a:latin typeface="+mj-lt"/>
              </a:rPr>
              <a:t>Pet oltara: glavni (Sv. Marije Snježne) i četiri sporedna</a:t>
            </a:r>
            <a:r>
              <a:rPr lang="hr-HR" dirty="0" smtClean="0">
                <a:latin typeface="+mj-lt"/>
              </a:rPr>
              <a:t>( Sv. Barbare , Sv. Josipa , Sv. Stjepan prvomučenik i Svete Krunice)</a:t>
            </a:r>
            <a:endParaRPr lang="hr-HR" dirty="0"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2908" y="285728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MUZEJ KUKACA 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12" name="Content Placeholder 3" descr="11215991_960662390665136_88412705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857232"/>
            <a:ext cx="4857784" cy="5857916"/>
          </a:xfrm>
          <a:prstGeom prst="rect">
            <a:avLst/>
          </a:prstGeom>
        </p:spPr>
      </p:pic>
      <p:pic>
        <p:nvPicPr>
          <p:cNvPr id="14" name="Picture 13" descr="11262939_960662367331805_1281142901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857232"/>
            <a:ext cx="3714776" cy="619129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nto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3571868" cy="3143272"/>
          </a:xfrm>
          <a:prstGeom prst="rect">
            <a:avLst/>
          </a:prstGeom>
        </p:spPr>
      </p:pic>
      <p:pic>
        <p:nvPicPr>
          <p:cNvPr id="6" name="Picture 5" descr="11271979_892247094170119_1872717541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285709"/>
            <a:ext cx="4929218" cy="6572291"/>
          </a:xfrm>
          <a:prstGeom prst="rect">
            <a:avLst/>
          </a:prstGeom>
        </p:spPr>
      </p:pic>
      <p:pic>
        <p:nvPicPr>
          <p:cNvPr id="8" name="Picture 7" descr="11280612_892247027503459_165862292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429000"/>
            <a:ext cx="3428992" cy="32146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44208" y="1319421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Bube su u glavi. . .</a:t>
            </a:r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klasicističkoj palači Hercer od 1954. godine smješten je Entomološki odjel Gradskog muzeja Varaždin, u kojemu se čuva vrijedna i jedinstvena zbirka najvećeg varaždinskog prirodoslovca, gimnazijskog profesora te utemeljitelja i prvog kustosa toga Odjela Franje Košćeca. </a:t>
            </a:r>
          </a:p>
          <a:p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Zbirka prof. Košćeca predstavljena je u stalnom postavu pod naslovom Svijet kukaca, koji je koncem 90-ih godina prošloga stoljeća obnovljen, a prema stručnjacima i publici koja ga posjećuje jedan je od najljepših takve vrste u Europi. </a:t>
            </a:r>
          </a:p>
          <a:p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71526" y="0"/>
            <a:ext cx="8229600" cy="1399032"/>
          </a:xfrm>
        </p:spPr>
        <p:txBody>
          <a:bodyPr/>
          <a:lstStyle/>
          <a:p>
            <a:r>
              <a:rPr lang="hr-HR" dirty="0" smtClean="0"/>
              <a:t>... slike iz muzeja ... </a:t>
            </a:r>
            <a:endParaRPr lang="hr-HR" dirty="0"/>
          </a:p>
        </p:txBody>
      </p:sp>
      <p:pic>
        <p:nvPicPr>
          <p:cNvPr id="5" name="Picture 4" descr="11312218_960662417331800_150547635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274" y="1052736"/>
            <a:ext cx="5500726" cy="42862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 descr="F:\slike\ent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604837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STARI GRAD VARAŽDIN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Stari grad Varaždin je tvrđava u gradu Varaždinu </a:t>
            </a:r>
          </a:p>
          <a:p>
            <a:r>
              <a:rPr lang="hr-HR" dirty="0" smtClean="0"/>
              <a:t>U njemu je danas smješten Gradski muzej Varaždin </a:t>
            </a:r>
          </a:p>
          <a:p>
            <a:r>
              <a:rPr lang="hr-HR" dirty="0" smtClean="0"/>
              <a:t>Tvrđava se prvi put spominje u 12. st. </a:t>
            </a:r>
          </a:p>
          <a:p>
            <a:r>
              <a:rPr lang="hr-HR" dirty="0" smtClean="0"/>
              <a:t>U 14. st. dolazi pod vlast grofova Celjskih </a:t>
            </a:r>
          </a:p>
          <a:p>
            <a:r>
              <a:rPr lang="hr-HR" dirty="0" smtClean="0"/>
              <a:t>Prvu velika obnova dogodila se u 16. st.</a:t>
            </a:r>
          </a:p>
          <a:p>
            <a:r>
              <a:rPr lang="hr-HR" dirty="0" smtClean="0"/>
              <a:t>Obitelj  Erdödy obnavlja ju u baroknom stilu </a:t>
            </a:r>
          </a:p>
          <a:p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ZANIMLJIVOST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Stari Grad nalazi se ne poleđini, danas nevažeće, hrvatske novčanice od 5 kuna </a:t>
            </a:r>
          </a:p>
          <a:p>
            <a:endParaRPr lang="hr-HR" dirty="0"/>
          </a:p>
        </p:txBody>
      </p:sp>
      <p:pic>
        <p:nvPicPr>
          <p:cNvPr id="4" name="Picture 3" descr="CROAZIA -28R- 5 KUNA 1993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3286124"/>
            <a:ext cx="6168885" cy="304594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1349064_730946703681006_1314832311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61" y="0"/>
            <a:ext cx="5007139" cy="6858000"/>
          </a:xfrm>
          <a:prstGeom prst="rect">
            <a:avLst/>
          </a:prstGeom>
        </p:spPr>
      </p:pic>
      <p:pic>
        <p:nvPicPr>
          <p:cNvPr id="8" name="Picture 7" descr="11310971_960658420665533_185967694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0"/>
            <a:ext cx="41148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764704"/>
            <a:ext cx="1656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chemeClr val="bg1"/>
                </a:solidFill>
              </a:rPr>
              <a:t>Dej zamisli da takev dojdem h Lunu. . .</a:t>
            </a:r>
            <a:endParaRPr lang="hr-H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4659982" cy="62133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8144" y="836712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Za ovim je stolom sjedio Vatroslav Jagić, poznati hrvatski jezikoslovac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923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350079_730946667014343_73409894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11088" cy="4414844"/>
          </a:xfrm>
          <a:prstGeom prst="rect">
            <a:avLst/>
          </a:prstGeom>
        </p:spPr>
      </p:pic>
      <p:pic>
        <p:nvPicPr>
          <p:cNvPr id="6" name="Picture 5" descr="11086675_960658627332179_16084973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0"/>
            <a:ext cx="4114800" cy="6858000"/>
          </a:xfrm>
          <a:prstGeom prst="rect">
            <a:avLst/>
          </a:prstGeom>
        </p:spPr>
      </p:pic>
      <p:pic>
        <p:nvPicPr>
          <p:cNvPr id="7" name="Picture 6" descr="11253849_960658277332214_1786631284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00504"/>
            <a:ext cx="5286380" cy="28574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0"/>
            <a:ext cx="8229600" cy="4572000"/>
          </a:xfrm>
        </p:spPr>
        <p:txBody>
          <a:bodyPr/>
          <a:lstStyle/>
          <a:p>
            <a:r>
              <a:rPr lang="hr-HR" dirty="0" smtClean="0"/>
              <a:t>Unutrašnjost crkve oslikana je od 1740. do 1742. godine. Glavni majstor bio je Ivan Ranger. </a:t>
            </a:r>
          </a:p>
          <a:p>
            <a:endParaRPr lang="hr-HR" dirty="0"/>
          </a:p>
        </p:txBody>
      </p:sp>
      <p:pic>
        <p:nvPicPr>
          <p:cNvPr id="4" name="Picture 3" descr="11350377_861661880564427_177462259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131" y="2541552"/>
            <a:ext cx="3351829" cy="4316448"/>
          </a:xfrm>
          <a:prstGeom prst="rect">
            <a:avLst/>
          </a:prstGeom>
        </p:spPr>
      </p:pic>
      <p:pic>
        <p:nvPicPr>
          <p:cNvPr id="7" name="Picture 6" descr="11350059_861661920564423_84877497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12" y="1628800"/>
            <a:ext cx="2857520" cy="428628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1267447_960658460665529_763141076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743335"/>
            <a:ext cx="5191108" cy="3114665"/>
          </a:xfrm>
          <a:prstGeom prst="rect">
            <a:avLst/>
          </a:prstGeom>
        </p:spPr>
      </p:pic>
      <p:pic>
        <p:nvPicPr>
          <p:cNvPr id="6" name="Content Placeholder 3" descr="11304448_960658533998855_2067010128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57818" y="134914"/>
            <a:ext cx="3643319" cy="6638940"/>
          </a:xfrm>
        </p:spPr>
      </p:pic>
      <p:pic>
        <p:nvPicPr>
          <p:cNvPr id="7" name="Picture 6" descr="11281714_730946687014341_197827476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214942" cy="37719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23928" y="404664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Stari interijeri i barokni wc</a:t>
            </a:r>
            <a:endParaRPr lang="hr-HR" sz="2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... profesor je bio gladan ...</a:t>
            </a:r>
            <a:endParaRPr lang="hr-HR" dirty="0"/>
          </a:p>
        </p:txBody>
      </p:sp>
      <p:pic>
        <p:nvPicPr>
          <p:cNvPr id="4" name="Content Placeholder 3" descr="11358847_892247414170087_110405148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643050"/>
            <a:ext cx="4286268" cy="5000636"/>
          </a:xfrm>
        </p:spPr>
      </p:pic>
      <p:pic>
        <p:nvPicPr>
          <p:cNvPr id="5" name="Picture 4" descr="11261482_892247407503421_2064764485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643050"/>
            <a:ext cx="4714876" cy="50006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... neki su bili umorni ... </a:t>
            </a:r>
            <a:endParaRPr lang="hr-HR" dirty="0"/>
          </a:p>
        </p:txBody>
      </p:sp>
      <p:pic>
        <p:nvPicPr>
          <p:cNvPr id="4" name="Content Placeholder 3" descr="11263800_960658507332191_73223809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14554"/>
            <a:ext cx="3371864" cy="4429124"/>
          </a:xfrm>
        </p:spPr>
      </p:pic>
      <p:pic>
        <p:nvPicPr>
          <p:cNvPr id="6" name="Picture 5" descr="11310925_960658643998844_127192178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38" y="1285860"/>
            <a:ext cx="3500462" cy="51911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285860"/>
            <a:ext cx="3000351" cy="533395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kišobrani u prvom planu ... </a:t>
            </a:r>
            <a:endParaRPr lang="hr-HR" dirty="0"/>
          </a:p>
        </p:txBody>
      </p:sp>
      <p:pic>
        <p:nvPicPr>
          <p:cNvPr id="4" name="Content Placeholder 3" descr="11264407_631476303655473_18383501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073604"/>
            <a:ext cx="2357422" cy="2784396"/>
          </a:xfrm>
        </p:spPr>
      </p:pic>
      <p:pic>
        <p:nvPicPr>
          <p:cNvPr id="5" name="Picture 4" descr="11291230_631476270322143_997527607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1928802"/>
            <a:ext cx="3973006" cy="2981314"/>
          </a:xfrm>
          <a:prstGeom prst="rect">
            <a:avLst/>
          </a:prstGeom>
        </p:spPr>
      </p:pic>
      <p:pic>
        <p:nvPicPr>
          <p:cNvPr id="8" name="Picture 7" descr="11354688_631476403655463_61436644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3428509"/>
            <a:ext cx="2857488" cy="3429491"/>
          </a:xfrm>
          <a:prstGeom prst="rect">
            <a:avLst/>
          </a:prstGeom>
        </p:spPr>
      </p:pic>
      <p:pic>
        <p:nvPicPr>
          <p:cNvPr id="9" name="Picture 8" descr="11301316_631476446988792_1564011052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85860"/>
            <a:ext cx="2285984" cy="304638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1356207_631476626988774_94420545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571612"/>
            <a:ext cx="4572917" cy="4959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86116" y="500042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/>
              <a:t>SELFIE</a:t>
            </a:r>
            <a:endParaRPr lang="hr-HR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1349103_631475943655509_196745664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2000240"/>
            <a:ext cx="7620000" cy="4572000"/>
          </a:xfrm>
        </p:spPr>
      </p:pic>
      <p:sp>
        <p:nvSpPr>
          <p:cNvPr id="5" name="Oval Callout 4"/>
          <p:cNvSpPr/>
          <p:nvPr/>
        </p:nvSpPr>
        <p:spPr>
          <a:xfrm>
            <a:off x="1214414" y="642918"/>
            <a:ext cx="4643470" cy="235745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“ Ke je mene ove trebale, mogla sam doma ostati .” </a:t>
            </a:r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Naslikavanje ... </a:t>
            </a:r>
            <a:endParaRPr lang="hr-HR" dirty="0"/>
          </a:p>
        </p:txBody>
      </p:sp>
      <p:pic>
        <p:nvPicPr>
          <p:cNvPr id="4" name="Content Placeholder 3" descr="11215991_631477003655403_1647934136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71612"/>
            <a:ext cx="3786214" cy="5045646"/>
          </a:xfrm>
        </p:spPr>
      </p:pic>
      <p:pic>
        <p:nvPicPr>
          <p:cNvPr id="6" name="Picture 5" descr="11126220_960658183998890_2043590459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643050"/>
            <a:ext cx="4214842" cy="500063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1270863_631476966988740_1925305517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902" y="1252510"/>
            <a:ext cx="5072098" cy="5000660"/>
          </a:xfrm>
          <a:prstGeom prst="rect">
            <a:avLst/>
          </a:prstGeom>
        </p:spPr>
      </p:pic>
      <p:pic>
        <p:nvPicPr>
          <p:cNvPr id="5" name="Picture 4" descr="11262927_631475796988857_1098299891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68760"/>
            <a:ext cx="3771912" cy="50720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231226"/>
            <a:ext cx="5269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Idem da malo pjevam i da učim varaždinski,  </a:t>
            </a:r>
          </a:p>
          <a:p>
            <a:r>
              <a:rPr lang="hr-HR" dirty="0" smtClean="0"/>
              <a:t>da vidim dal  još gore živi Grgur Ninski . . .</a:t>
            </a:r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... bili smo gladni ... </a:t>
            </a:r>
            <a:endParaRPr lang="hr-HR" dirty="0"/>
          </a:p>
        </p:txBody>
      </p:sp>
      <p:pic>
        <p:nvPicPr>
          <p:cNvPr id="4" name="Content Placeholder 3" descr="11349107_631475236988913_62795409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785926"/>
            <a:ext cx="7136865" cy="428628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... već su došli po nas ... </a:t>
            </a:r>
            <a:endParaRPr lang="hr-HR" dirty="0"/>
          </a:p>
        </p:txBody>
      </p:sp>
      <p:pic>
        <p:nvPicPr>
          <p:cNvPr id="4" name="Content Placeholder 3" descr="11270106_960661807331861_1587502689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785926"/>
            <a:ext cx="3871930" cy="490381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777" y="5591357"/>
            <a:ext cx="6048672" cy="1008435"/>
          </a:xfrm>
        </p:spPr>
        <p:txBody>
          <a:bodyPr/>
          <a:lstStyle/>
          <a:p>
            <a:pPr marL="64008" indent="0">
              <a:buNone/>
            </a:pPr>
            <a:r>
              <a:rPr lang="hr-HR" dirty="0" smtClean="0"/>
              <a:t>Uf kak je težak taj barok!</a:t>
            </a:r>
            <a:endParaRPr lang="hr-HR" dirty="0"/>
          </a:p>
        </p:txBody>
      </p:sp>
      <p:pic>
        <p:nvPicPr>
          <p:cNvPr id="5122" name="Picture 2" descr="C:\Users\ucenik\Desktop\11358603_892245770836918_170962917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815"/>
            <a:ext cx="3995936" cy="532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7962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Šećer na kraju .... </a:t>
            </a:r>
            <a:endParaRPr lang="hr-HR" dirty="0"/>
          </a:p>
        </p:txBody>
      </p:sp>
      <p:pic>
        <p:nvPicPr>
          <p:cNvPr id="5" name="Picture 4" descr="11349981_861661680564447_145884908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1857364"/>
            <a:ext cx="3629036" cy="471488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58968"/>
            <a:ext cx="8729666" cy="1399032"/>
          </a:xfrm>
        </p:spPr>
        <p:txBody>
          <a:bodyPr/>
          <a:lstStyle/>
          <a:p>
            <a:r>
              <a:rPr lang="hr-HR" dirty="0" smtClean="0"/>
              <a:t>PREZENTACIJU NAPRAVIO : 2.U. </a:t>
            </a:r>
            <a:endParaRPr lang="hr-HR" dirty="0"/>
          </a:p>
        </p:txBody>
      </p:sp>
      <p:pic>
        <p:nvPicPr>
          <p:cNvPr id="4" name="Content Placeholder 3" descr="11257644_960943513970357_39468702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64357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99032"/>
          </a:xfrm>
        </p:spPr>
        <p:txBody>
          <a:bodyPr/>
          <a:lstStyle/>
          <a:p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4" name="Content Placeholder 3" descr="11281857_861661887231093_1387782095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2547923"/>
            <a:ext cx="2586046" cy="4310077"/>
          </a:xfrm>
          <a:prstGeom prst="rect">
            <a:avLst/>
          </a:prstGeom>
        </p:spPr>
      </p:pic>
      <p:pic>
        <p:nvPicPr>
          <p:cNvPr id="5" name="Picture 4" descr="11297773_861661923897756_161382256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071546"/>
            <a:ext cx="2386015" cy="3976691"/>
          </a:xfrm>
          <a:prstGeom prst="rect">
            <a:avLst/>
          </a:prstGeom>
        </p:spPr>
      </p:pic>
      <p:pic>
        <p:nvPicPr>
          <p:cNvPr id="6" name="Picture 5" descr="1024px-Church_of_Our_Lady_of_Snows_in_Belec,_Croatia_-_exteri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04" y="1714488"/>
            <a:ext cx="3000396" cy="376833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 putu ... </a:t>
            </a:r>
            <a:endParaRPr lang="hr-HR" dirty="0"/>
          </a:p>
        </p:txBody>
      </p:sp>
      <p:pic>
        <p:nvPicPr>
          <p:cNvPr id="4" name="Content Placeholder 3" descr="11350289_631476116988825_35787359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372" y="357134"/>
            <a:ext cx="4286280" cy="2571768"/>
          </a:xfrm>
        </p:spPr>
      </p:pic>
      <p:pic>
        <p:nvPicPr>
          <p:cNvPr id="5" name="Picture 4" descr="11328908_631476100322160_190059278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2214554"/>
            <a:ext cx="3071834" cy="4357694"/>
          </a:xfrm>
          <a:prstGeom prst="rect">
            <a:avLst/>
          </a:prstGeom>
        </p:spPr>
      </p:pic>
      <p:pic>
        <p:nvPicPr>
          <p:cNvPr id="6" name="Picture 5" descr="11289929_960662617331780_2100820885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3286124"/>
            <a:ext cx="3571900" cy="335758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PAVLINSKI SAMOSTAN U LEPOGLAVI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Pavlinski samostan postaje kolijevkom kulturno – prosvjetnog i znanstvenog rada. Već 1503. godine osnovan je seminar pavlinskog reda, koji 1582. prerasta u gimnaziju</a:t>
            </a:r>
          </a:p>
          <a:p>
            <a:r>
              <a:rPr lang="hr-HR" dirty="0" smtClean="0"/>
              <a:t>1656. uveden je studij filozofije, nešto kasnije i teologije, a 1674.  godine posebnom odlukom Leopolda  i pape Klementa X. pavlini dobivaju dozvolu za dodjelu doktorata iz filozofije i teologije </a:t>
            </a:r>
          </a:p>
          <a:p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500042"/>
            <a:ext cx="8229600" cy="4572000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Najpoznatiji pavlini bili su Ivan Belostenec (autor  Gazophylaciuma) te Ivan Ranger (barokni slikar) </a:t>
            </a:r>
          </a:p>
          <a:p>
            <a:r>
              <a:rPr lang="hr-HR" dirty="0" smtClean="0"/>
              <a:t>Sredinom 19. stoljeća, točnije 1854.g. pavlinski samostan pretvoren je u kaznionicu koja je i danas središnja kaznionica Hrvatske. Tijekom Drugog svjetskog rata , tamo je bio logor Lepoglava </a:t>
            </a:r>
          </a:p>
          <a:p>
            <a:r>
              <a:rPr lang="hr-HR" dirty="0" smtClean="0"/>
              <a:t>U lepoglavskoj kaznionici jedno je vrijeme boravio i blaženi Alojzije Stepinac</a:t>
            </a:r>
          </a:p>
          <a:p>
            <a:endParaRPr lang="hr-HR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elostenec_Gazophylacium_1740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80" y="1785926"/>
            <a:ext cx="3299720" cy="4572000"/>
          </a:xfrm>
        </p:spPr>
      </p:pic>
      <p:sp>
        <p:nvSpPr>
          <p:cNvPr id="5" name="Right Arrow 4"/>
          <p:cNvSpPr/>
          <p:nvPr/>
        </p:nvSpPr>
        <p:spPr>
          <a:xfrm rot="833994">
            <a:off x="395536" y="0"/>
            <a:ext cx="3143272" cy="30003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Gazophylacium</a:t>
            </a:r>
            <a:endParaRPr lang="hr-HR" dirty="0"/>
          </a:p>
        </p:txBody>
      </p:sp>
      <p:pic>
        <p:nvPicPr>
          <p:cNvPr id="6146" name="Picture 2" descr="C:\Users\ucenik\Desktop\11276100_1077007682329360_504082084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36912"/>
            <a:ext cx="2361784" cy="393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293</TotalTime>
  <Words>534</Words>
  <Application>Microsoft Office PowerPoint</Application>
  <PresentationFormat>On-screen Show (4:3)</PresentationFormat>
  <Paragraphs>64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Verve</vt:lpstr>
      <vt:lpstr>PUTEVIMA BAROKA Terenska nastava </vt:lpstr>
      <vt:lpstr>CRKVA MAJKE BOŽJE SNJEŽNE U BELCU </vt:lpstr>
      <vt:lpstr>PowerPoint Presentation</vt:lpstr>
      <vt:lpstr>PowerPoint Presentation</vt:lpstr>
      <vt:lpstr> </vt:lpstr>
      <vt:lpstr>Na putu ... </vt:lpstr>
      <vt:lpstr>PAVLINSKI SAMOSTAN U LEPOGLAVI </vt:lpstr>
      <vt:lpstr>PowerPoint Presentation</vt:lpstr>
      <vt:lpstr>PowerPoint Presentation</vt:lpstr>
      <vt:lpstr>GROBLJE U VARAŽDINU </vt:lpstr>
      <vt:lpstr>PowerPoint Presentation</vt:lpstr>
      <vt:lpstr>PowerPoint Presentation</vt:lpstr>
      <vt:lpstr>PowerPoint Presentation</vt:lpstr>
      <vt:lpstr>KATEDRALA U VARAŽDINU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MUZEJ KUKACA   </vt:lpstr>
      <vt:lpstr>PowerPoint Presentation</vt:lpstr>
      <vt:lpstr>PowerPoint Presentation</vt:lpstr>
      <vt:lpstr>PowerPoint Presentation</vt:lpstr>
      <vt:lpstr>... slike iz muzeja ... </vt:lpstr>
      <vt:lpstr>STARI GRAD VARAŽDIN </vt:lpstr>
      <vt:lpstr>ZANIMLJIVOST </vt:lpstr>
      <vt:lpstr>PowerPoint Presentation</vt:lpstr>
      <vt:lpstr>PowerPoint Presentation</vt:lpstr>
      <vt:lpstr>PowerPoint Presentation</vt:lpstr>
      <vt:lpstr>PowerPoint Presentation</vt:lpstr>
      <vt:lpstr>... profesor je bio gladan ...</vt:lpstr>
      <vt:lpstr>... neki su bili umorni ... </vt:lpstr>
      <vt:lpstr>kišobrani u prvom planu ... </vt:lpstr>
      <vt:lpstr>PowerPoint Presentation</vt:lpstr>
      <vt:lpstr>PowerPoint Presentation</vt:lpstr>
      <vt:lpstr>Naslikavanje ... </vt:lpstr>
      <vt:lpstr>PowerPoint Presentation</vt:lpstr>
      <vt:lpstr>... bili smo gladni ... </vt:lpstr>
      <vt:lpstr>... već su došli po nas ... </vt:lpstr>
      <vt:lpstr>Šećer na kraju .... </vt:lpstr>
      <vt:lpstr>PREZENTACIJU NAPRAVIO : 2.U.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TERENSKA NASTAVA</dc:title>
  <dc:creator>acer</dc:creator>
  <cp:lastModifiedBy>ucenik</cp:lastModifiedBy>
  <cp:revision>31</cp:revision>
  <dcterms:created xsi:type="dcterms:W3CDTF">2015-05-21T19:36:50Z</dcterms:created>
  <dcterms:modified xsi:type="dcterms:W3CDTF">2015-05-25T08:53:13Z</dcterms:modified>
</cp:coreProperties>
</file>